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64"/>
  </p:notesMasterIdLst>
  <p:handoutMasterIdLst>
    <p:handoutMasterId r:id="rId65"/>
  </p:handout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97" r:id="rId9"/>
    <p:sldId id="298" r:id="rId10"/>
    <p:sldId id="299" r:id="rId11"/>
    <p:sldId id="300" r:id="rId12"/>
    <p:sldId id="301" r:id="rId13"/>
    <p:sldId id="302" r:id="rId14"/>
    <p:sldId id="311" r:id="rId15"/>
    <p:sldId id="263" r:id="rId16"/>
    <p:sldId id="264" r:id="rId17"/>
    <p:sldId id="265" r:id="rId18"/>
    <p:sldId id="266" r:id="rId19"/>
    <p:sldId id="304" r:id="rId20"/>
    <p:sldId id="305" r:id="rId21"/>
    <p:sldId id="306" r:id="rId22"/>
    <p:sldId id="268" r:id="rId23"/>
    <p:sldId id="267" r:id="rId24"/>
    <p:sldId id="310" r:id="rId25"/>
    <p:sldId id="269" r:id="rId26"/>
    <p:sldId id="270" r:id="rId27"/>
    <p:sldId id="303" r:id="rId28"/>
    <p:sldId id="278" r:id="rId29"/>
    <p:sldId id="271" r:id="rId30"/>
    <p:sldId id="307" r:id="rId31"/>
    <p:sldId id="272" r:id="rId32"/>
    <p:sldId id="312" r:id="rId33"/>
    <p:sldId id="313" r:id="rId34"/>
    <p:sldId id="273" r:id="rId35"/>
    <p:sldId id="308" r:id="rId36"/>
    <p:sldId id="274" r:id="rId37"/>
    <p:sldId id="309" r:id="rId38"/>
    <p:sldId id="275" r:id="rId39"/>
    <p:sldId id="276" r:id="rId40"/>
    <p:sldId id="279" r:id="rId41"/>
    <p:sldId id="280" r:id="rId42"/>
    <p:sldId id="281" r:id="rId43"/>
    <p:sldId id="282" r:id="rId44"/>
    <p:sldId id="283" r:id="rId45"/>
    <p:sldId id="284" r:id="rId46"/>
    <p:sldId id="286" r:id="rId47"/>
    <p:sldId id="291" r:id="rId48"/>
    <p:sldId id="292" r:id="rId49"/>
    <p:sldId id="319" r:id="rId50"/>
    <p:sldId id="320" r:id="rId51"/>
    <p:sldId id="293" r:id="rId52"/>
    <p:sldId id="315" r:id="rId53"/>
    <p:sldId id="316" r:id="rId54"/>
    <p:sldId id="288" r:id="rId55"/>
    <p:sldId id="289" r:id="rId56"/>
    <p:sldId id="294" r:id="rId57"/>
    <p:sldId id="290" r:id="rId58"/>
    <p:sldId id="314" r:id="rId59"/>
    <p:sldId id="317" r:id="rId60"/>
    <p:sldId id="318" r:id="rId61"/>
    <p:sldId id="295" r:id="rId62"/>
    <p:sldId id="296" r:id="rId6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CC00"/>
    <a:srgbClr val="00CCFF"/>
    <a:srgbClr val="FF0066"/>
    <a:srgbClr val="FF0000"/>
    <a:srgbClr val="3333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ен стил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Среден стил 3 - 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Среден стил 4 -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2" autoAdjust="0"/>
    <p:restoredTop sz="94647" autoAdjust="0"/>
  </p:normalViewPr>
  <p:slideViewPr>
    <p:cSldViewPr>
      <p:cViewPr varScale="1">
        <p:scale>
          <a:sx n="88" d="100"/>
          <a:sy n="88" d="100"/>
        </p:scale>
        <p:origin x="130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64" y="-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r>
              <a:rPr lang="en-US"/>
              <a:t>Първа презентация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FD1A1CA8-B54E-4CB1-8F48-5994E0EDE6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975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ADF09A16-A745-4353-B04E-21E85DAB6A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429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7" name="Rectangle 4"/>
              <p:cNvSpPr>
                <a:spLocks noChangeArrowheads="1"/>
              </p:cNvSpPr>
              <p:nvPr userDrawn="1"/>
            </p:nvSpPr>
            <p:spPr bwMode="ltGray">
              <a:xfrm>
                <a:off x="0" y="1248"/>
                <a:ext cx="5760" cy="11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bg-BG" altLang="bg-BG"/>
              </a:p>
            </p:txBody>
          </p:sp>
          <p:sp>
            <p:nvSpPr>
              <p:cNvPr id="8" name="Rectangle 5" descr="Cacback"/>
              <p:cNvSpPr>
                <a:spLocks noChangeArrowheads="1"/>
              </p:cNvSpPr>
              <p:nvPr userDrawn="1"/>
            </p:nvSpPr>
            <p:spPr bwMode="ltGray">
              <a:xfrm>
                <a:off x="0" y="0"/>
                <a:ext cx="1119" cy="4320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bg-BG" altLang="bg-BG"/>
              </a:p>
            </p:txBody>
          </p:sp>
        </p:grpSp>
        <p:sp>
          <p:nvSpPr>
            <p:cNvPr id="6" name="Rectangle 6"/>
            <p:cNvSpPr>
              <a:spLocks noChangeArrowheads="1"/>
            </p:cNvSpPr>
            <p:nvPr/>
          </p:nvSpPr>
          <p:spPr bwMode="white">
            <a:xfrm>
              <a:off x="816" y="2592"/>
              <a:ext cx="701" cy="172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bg-BG" altLang="bg-BG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0" y="1371600"/>
            <a:ext cx="8405813" cy="1246188"/>
            <a:chOff x="0" y="864"/>
            <a:chExt cx="5295" cy="785"/>
          </a:xfrm>
        </p:grpSpPr>
        <p:sp>
          <p:nvSpPr>
            <p:cNvPr id="10" name="Freeform 8"/>
            <p:cNvSpPr>
              <a:spLocks/>
            </p:cNvSpPr>
            <p:nvPr userDrawn="1"/>
          </p:nvSpPr>
          <p:spPr bwMode="auto">
            <a:xfrm rot="-507431">
              <a:off x="0" y="1477"/>
              <a:ext cx="1059" cy="172"/>
            </a:xfrm>
            <a:custGeom>
              <a:avLst/>
              <a:gdLst>
                <a:gd name="T0" fmla="*/ 1059 w 1059"/>
                <a:gd name="T1" fmla="*/ 0 h 172"/>
                <a:gd name="T2" fmla="*/ 147 w 1059"/>
                <a:gd name="T3" fmla="*/ 144 h 172"/>
                <a:gd name="T4" fmla="*/ 177 w 1059"/>
                <a:gd name="T5" fmla="*/ 171 h 172"/>
                <a:gd name="T6" fmla="*/ 1059 w 1059"/>
                <a:gd name="T7" fmla="*/ 24 h 172"/>
                <a:gd name="T8" fmla="*/ 1059 w 1059"/>
                <a:gd name="T9" fmla="*/ 0 h 1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59" h="172">
                  <a:moveTo>
                    <a:pt x="1059" y="0"/>
                  </a:moveTo>
                  <a:cubicBezTo>
                    <a:pt x="543" y="45"/>
                    <a:pt x="291" y="112"/>
                    <a:pt x="147" y="144"/>
                  </a:cubicBezTo>
                  <a:cubicBezTo>
                    <a:pt x="0" y="172"/>
                    <a:pt x="153" y="147"/>
                    <a:pt x="177" y="171"/>
                  </a:cubicBezTo>
                  <a:cubicBezTo>
                    <a:pt x="329" y="151"/>
                    <a:pt x="339" y="99"/>
                    <a:pt x="1059" y="24"/>
                  </a:cubicBezTo>
                  <a:cubicBezTo>
                    <a:pt x="1059" y="24"/>
                    <a:pt x="1059" y="0"/>
                    <a:pt x="1059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1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anchor="ctr"/>
            <a:lstStyle/>
            <a:p>
              <a:endParaRPr lang="bg-BG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 rot="-507431">
              <a:off x="1173" y="864"/>
              <a:ext cx="4122" cy="630"/>
            </a:xfrm>
            <a:custGeom>
              <a:avLst/>
              <a:gdLst>
                <a:gd name="T0" fmla="*/ 0 w 4122"/>
                <a:gd name="T1" fmla="*/ 204 h 630"/>
                <a:gd name="T2" fmla="*/ 3544 w 4122"/>
                <a:gd name="T3" fmla="*/ 348 h 630"/>
                <a:gd name="T4" fmla="*/ 3680 w 4122"/>
                <a:gd name="T5" fmla="*/ 630 h 630"/>
                <a:gd name="T6" fmla="*/ 3616 w 4122"/>
                <a:gd name="T7" fmla="*/ 624 h 630"/>
                <a:gd name="T8" fmla="*/ 3534 w 4122"/>
                <a:gd name="T9" fmla="*/ 368 h 630"/>
                <a:gd name="T10" fmla="*/ 17 w 4122"/>
                <a:gd name="T11" fmla="*/ 231 h 630"/>
                <a:gd name="T12" fmla="*/ 0 w 4122"/>
                <a:gd name="T13" fmla="*/ 204 h 6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22" h="630">
                  <a:moveTo>
                    <a:pt x="0" y="204"/>
                  </a:moveTo>
                  <a:cubicBezTo>
                    <a:pt x="255" y="198"/>
                    <a:pt x="1686" y="0"/>
                    <a:pt x="3544" y="348"/>
                  </a:cubicBezTo>
                  <a:cubicBezTo>
                    <a:pt x="4122" y="464"/>
                    <a:pt x="3754" y="614"/>
                    <a:pt x="3680" y="630"/>
                  </a:cubicBezTo>
                  <a:cubicBezTo>
                    <a:pt x="3680" y="630"/>
                    <a:pt x="3642" y="626"/>
                    <a:pt x="3616" y="624"/>
                  </a:cubicBezTo>
                  <a:cubicBezTo>
                    <a:pt x="3678" y="612"/>
                    <a:pt x="4118" y="488"/>
                    <a:pt x="3534" y="368"/>
                  </a:cubicBezTo>
                  <a:cubicBezTo>
                    <a:pt x="2029" y="98"/>
                    <a:pt x="696" y="156"/>
                    <a:pt x="17" y="231"/>
                  </a:cubicBezTo>
                  <a:cubicBezTo>
                    <a:pt x="17" y="231"/>
                    <a:pt x="0" y="204"/>
                    <a:pt x="0" y="20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bg-BG"/>
            </a:p>
          </p:txBody>
        </p:sp>
        <p:grpSp>
          <p:nvGrpSpPr>
            <p:cNvPr id="12" name="Group 10"/>
            <p:cNvGrpSpPr>
              <a:grpSpLocks/>
            </p:cNvGrpSpPr>
            <p:nvPr userDrawn="1"/>
          </p:nvGrpSpPr>
          <p:grpSpPr bwMode="auto">
            <a:xfrm>
              <a:off x="1008" y="1248"/>
              <a:ext cx="288" cy="288"/>
              <a:chOff x="1033" y="326"/>
              <a:chExt cx="192" cy="192"/>
            </a:xfrm>
          </p:grpSpPr>
          <p:sp>
            <p:nvSpPr>
              <p:cNvPr id="13" name="Oval 11"/>
              <p:cNvSpPr>
                <a:spLocks noChangeArrowheads="1"/>
              </p:cNvSpPr>
              <p:nvPr/>
            </p:nvSpPr>
            <p:spPr bwMode="auto">
              <a:xfrm>
                <a:off x="1033" y="326"/>
                <a:ext cx="192" cy="192"/>
              </a:xfrm>
              <a:prstGeom prst="ellipse">
                <a:avLst/>
              </a:prstGeom>
              <a:gradFill rotWithShape="0">
                <a:gsLst>
                  <a:gs pos="0">
                    <a:schemeClr val="bg2"/>
                  </a:gs>
                  <a:gs pos="100000">
                    <a:srgbClr val="0000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bg-BG" altLang="bg-BG"/>
              </a:p>
            </p:txBody>
          </p:sp>
          <p:sp>
            <p:nvSpPr>
              <p:cNvPr id="14" name="Oval 12"/>
              <p:cNvSpPr>
                <a:spLocks noChangeArrowheads="1"/>
              </p:cNvSpPr>
              <p:nvPr/>
            </p:nvSpPr>
            <p:spPr bwMode="auto">
              <a:xfrm>
                <a:off x="1129" y="377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bg-BG" altLang="bg-BG"/>
              </a:p>
            </p:txBody>
          </p:sp>
          <p:sp>
            <p:nvSpPr>
              <p:cNvPr id="15" name="Oval 13"/>
              <p:cNvSpPr>
                <a:spLocks noChangeArrowheads="1"/>
              </p:cNvSpPr>
              <p:nvPr/>
            </p:nvSpPr>
            <p:spPr bwMode="auto">
              <a:xfrm>
                <a:off x="1063" y="350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rgbClr val="0000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bg-BG" altLang="bg-BG"/>
              </a:p>
            </p:txBody>
          </p:sp>
          <p:sp>
            <p:nvSpPr>
              <p:cNvPr id="16" name="Oval 14"/>
              <p:cNvSpPr>
                <a:spLocks noChangeArrowheads="1"/>
              </p:cNvSpPr>
              <p:nvPr/>
            </p:nvSpPr>
            <p:spPr bwMode="auto">
              <a:xfrm>
                <a:off x="1063" y="404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bg-BG" altLang="bg-BG"/>
              </a:p>
            </p:txBody>
          </p:sp>
          <p:sp>
            <p:nvSpPr>
              <p:cNvPr id="17" name="Oval 15"/>
              <p:cNvSpPr>
                <a:spLocks noChangeArrowheads="1"/>
              </p:cNvSpPr>
              <p:nvPr/>
            </p:nvSpPr>
            <p:spPr bwMode="auto">
              <a:xfrm>
                <a:off x="1108" y="422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chemeClr val="bg2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bg-BG" altLang="bg-BG"/>
              </a:p>
            </p:txBody>
          </p:sp>
          <p:sp>
            <p:nvSpPr>
              <p:cNvPr id="18" name="Oval 16"/>
              <p:cNvSpPr>
                <a:spLocks noChangeArrowheads="1"/>
              </p:cNvSpPr>
              <p:nvPr/>
            </p:nvSpPr>
            <p:spPr bwMode="auto">
              <a:xfrm>
                <a:off x="1168" y="416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rgbClr val="0000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bg-BG" altLang="bg-BG"/>
              </a:p>
            </p:txBody>
          </p:sp>
          <p:sp>
            <p:nvSpPr>
              <p:cNvPr id="19" name="Oval 17"/>
              <p:cNvSpPr>
                <a:spLocks noChangeArrowheads="1"/>
              </p:cNvSpPr>
              <p:nvPr/>
            </p:nvSpPr>
            <p:spPr bwMode="auto">
              <a:xfrm>
                <a:off x="1120" y="461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rgbClr val="0000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bg-BG" altLang="bg-BG"/>
              </a:p>
            </p:txBody>
          </p:sp>
          <p:sp>
            <p:nvSpPr>
              <p:cNvPr id="20" name="Oval 18"/>
              <p:cNvSpPr>
                <a:spLocks noChangeArrowheads="1"/>
              </p:cNvSpPr>
              <p:nvPr/>
            </p:nvSpPr>
            <p:spPr bwMode="auto">
              <a:xfrm>
                <a:off x="1063" y="452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rgbClr val="0000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bg-BG" altLang="bg-BG"/>
              </a:p>
            </p:txBody>
          </p:sp>
          <p:sp>
            <p:nvSpPr>
              <p:cNvPr id="21" name="Oval 19"/>
              <p:cNvSpPr>
                <a:spLocks noChangeArrowheads="1"/>
              </p:cNvSpPr>
              <p:nvPr/>
            </p:nvSpPr>
            <p:spPr bwMode="auto">
              <a:xfrm>
                <a:off x="1117" y="329"/>
                <a:ext cx="47" cy="48"/>
              </a:xfrm>
              <a:prstGeom prst="ellipse">
                <a:avLst/>
              </a:prstGeom>
              <a:gradFill rotWithShape="0">
                <a:gsLst>
                  <a:gs pos="0">
                    <a:srgbClr val="FFFFCC"/>
                  </a:gs>
                  <a:gs pos="100000">
                    <a:srgbClr val="0000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eaLnBrk="1" hangingPunct="1"/>
                <a:endParaRPr lang="bg-BG" altLang="bg-BG"/>
              </a:p>
            </p:txBody>
          </p:sp>
        </p:grpSp>
      </p:grpSp>
      <p:sp>
        <p:nvSpPr>
          <p:cNvPr id="38932" name="Rectangle 20"/>
          <p:cNvSpPr>
            <a:spLocks noGrp="1" noChangeArrowheads="1"/>
          </p:cNvSpPr>
          <p:nvPr>
            <p:ph type="ctrTitle"/>
          </p:nvPr>
        </p:nvSpPr>
        <p:spPr>
          <a:xfrm>
            <a:off x="1828800" y="2133600"/>
            <a:ext cx="7315200" cy="1600200"/>
          </a:xfrm>
        </p:spPr>
        <p:txBody>
          <a:bodyPr/>
          <a:lstStyle>
            <a:lvl1pPr algn="l">
              <a:defRPr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8933" name="Rectangle 21"/>
          <p:cNvSpPr>
            <a:spLocks noGrp="1" noChangeArrowheads="1"/>
          </p:cNvSpPr>
          <p:nvPr>
            <p:ph type="subTitle" idx="1"/>
          </p:nvPr>
        </p:nvSpPr>
        <p:spPr>
          <a:xfrm>
            <a:off x="2073695" y="4114800"/>
            <a:ext cx="6400800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bg-BG"/>
              <a:t>Щракнете за редакция стил подзагл. обр.</a:t>
            </a:r>
            <a:endParaRPr lang="en-US"/>
          </a:p>
        </p:txBody>
      </p:sp>
      <p:sp>
        <p:nvSpPr>
          <p:cNvPr id="23" name="Rectangle 23"/>
          <p:cNvSpPr>
            <a:spLocks noGrp="1" noChangeArrowheads="1"/>
          </p:cNvSpPr>
          <p:nvPr>
            <p:ph type="ftr" sz="quarter" idx="11"/>
          </p:nvPr>
        </p:nvSpPr>
        <p:spPr>
          <a:xfrm>
            <a:off x="3851920" y="6237312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2" name="Картина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8" y="2145783"/>
            <a:ext cx="1442114" cy="14460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" name="Картина 2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62" y="3270110"/>
            <a:ext cx="569787" cy="237794"/>
          </a:xfrm>
          <a:prstGeom prst="rect">
            <a:avLst/>
          </a:prstGeom>
        </p:spPr>
      </p:pic>
      <p:pic>
        <p:nvPicPr>
          <p:cNvPr id="26" name="Картина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01541">
            <a:off x="117806" y="423391"/>
            <a:ext cx="115570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Картина 1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06" y="764704"/>
            <a:ext cx="1112837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Картина 23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44022" y="5546080"/>
            <a:ext cx="1389141" cy="1147094"/>
          </a:xfrm>
          <a:prstGeom prst="rect">
            <a:avLst/>
          </a:prstGeom>
        </p:spPr>
      </p:pic>
      <p:pic>
        <p:nvPicPr>
          <p:cNvPr id="28" name="Картина 2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01710"/>
            <a:ext cx="4032448" cy="110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92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Rectangle 2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6" name="Картина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21871"/>
            <a:ext cx="569787" cy="2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82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7525" y="457200"/>
            <a:ext cx="2058988" cy="5638800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6029325" cy="5638800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Rectangle 2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6" name="Картина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21871"/>
            <a:ext cx="569787" cy="2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146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Заглавие, графична колекция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113" y="457200"/>
            <a:ext cx="7772400" cy="114300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bg-BG" noProof="0"/>
              <a:t>Щракнете върху иконата, за да добавите графична колекция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Rectangle 2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7" name="Картина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21871"/>
            <a:ext cx="569787" cy="2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62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лавие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113" y="457200"/>
            <a:ext cx="7772400" cy="114300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bg-BG" noProof="0"/>
              <a:t>Щракнете върху иконата, за да добавите таблица</a:t>
            </a:r>
          </a:p>
        </p:txBody>
      </p:sp>
      <p:sp>
        <p:nvSpPr>
          <p:cNvPr id="5" name="Rectangle 2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6" name="Картина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21871"/>
            <a:ext cx="569787" cy="2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03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Заглавие, 2 съдържания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113" y="457200"/>
            <a:ext cx="7772400" cy="114300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 hasCustomPrompt="1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Rectangle 2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8" name="Картина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21871"/>
            <a:ext cx="569787" cy="2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68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1" y="620688"/>
            <a:ext cx="6946801" cy="720080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28800"/>
            <a:ext cx="7772400" cy="4114800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Rectangle 2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6" name="Картина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21871"/>
            <a:ext cx="569787" cy="2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14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485" y="358615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4485" y="17728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Rectangle 2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6" name="Картина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21871"/>
            <a:ext cx="569787" cy="2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398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7278" y="1752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0072" y="1752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Rectangle 2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7" name="Картина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21871"/>
            <a:ext cx="569787" cy="2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65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8" name="Rectangle 2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9" name="Картина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21871"/>
            <a:ext cx="569787" cy="2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67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4" name="Rectangle 2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5" name="Картина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21871"/>
            <a:ext cx="569787" cy="2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113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4" name="Картина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21871"/>
            <a:ext cx="569787" cy="2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98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Rectangle 2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7" name="Картина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21871"/>
            <a:ext cx="569787" cy="2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829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bg-BG" noProof="0"/>
              <a:t>Щракнете върху иконата, за да добавите картина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Rectangle 2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7" name="Картина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21871"/>
            <a:ext cx="569787" cy="2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09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-23813" y="-141288"/>
            <a:ext cx="9167813" cy="6999288"/>
            <a:chOff x="-15" y="-89"/>
            <a:chExt cx="5775" cy="4409"/>
          </a:xfrm>
        </p:grpSpPr>
        <p:sp>
          <p:nvSpPr>
            <p:cNvPr id="1032" name="Rectangle 3"/>
            <p:cNvSpPr>
              <a:spLocks noChangeArrowheads="1"/>
            </p:cNvSpPr>
            <p:nvPr userDrawn="1"/>
          </p:nvSpPr>
          <p:spPr bwMode="ltGray">
            <a:xfrm>
              <a:off x="0" y="301"/>
              <a:ext cx="5760" cy="72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bg-BG" altLang="bg-BG"/>
            </a:p>
          </p:txBody>
        </p:sp>
        <p:sp>
          <p:nvSpPr>
            <p:cNvPr id="1033" name="Rectangle 4" descr="Cacback"/>
            <p:cNvSpPr>
              <a:spLocks noChangeArrowheads="1"/>
            </p:cNvSpPr>
            <p:nvPr userDrawn="1"/>
          </p:nvSpPr>
          <p:spPr bwMode="ltGray">
            <a:xfrm>
              <a:off x="0" y="0"/>
              <a:ext cx="1119" cy="4320"/>
            </a:xfrm>
            <a:prstGeom prst="rect">
              <a:avLst/>
            </a:prstGeom>
            <a:blipFill dpi="0" rotWithShape="0">
              <a:blip r:embed="rId1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bg-BG" altLang="bg-BG"/>
            </a:p>
          </p:txBody>
        </p:sp>
        <p:grpSp>
          <p:nvGrpSpPr>
            <p:cNvPr id="1034" name="Group 5"/>
            <p:cNvGrpSpPr>
              <a:grpSpLocks/>
            </p:cNvGrpSpPr>
            <p:nvPr userDrawn="1"/>
          </p:nvGrpSpPr>
          <p:grpSpPr bwMode="auto">
            <a:xfrm>
              <a:off x="-15" y="-89"/>
              <a:ext cx="5295" cy="785"/>
              <a:chOff x="20" y="-89"/>
              <a:chExt cx="5295" cy="785"/>
            </a:xfrm>
          </p:grpSpPr>
          <p:sp>
            <p:nvSpPr>
              <p:cNvPr id="1036" name="Freeform 6"/>
              <p:cNvSpPr>
                <a:spLocks/>
              </p:cNvSpPr>
              <p:nvPr userDrawn="1"/>
            </p:nvSpPr>
            <p:spPr bwMode="auto">
              <a:xfrm rot="-507431">
                <a:off x="20" y="524"/>
                <a:ext cx="1059" cy="172"/>
              </a:xfrm>
              <a:custGeom>
                <a:avLst/>
                <a:gdLst>
                  <a:gd name="T0" fmla="*/ 1059 w 1059"/>
                  <a:gd name="T1" fmla="*/ 0 h 172"/>
                  <a:gd name="T2" fmla="*/ 147 w 1059"/>
                  <a:gd name="T3" fmla="*/ 144 h 172"/>
                  <a:gd name="T4" fmla="*/ 177 w 1059"/>
                  <a:gd name="T5" fmla="*/ 171 h 172"/>
                  <a:gd name="T6" fmla="*/ 1059 w 1059"/>
                  <a:gd name="T7" fmla="*/ 24 h 172"/>
                  <a:gd name="T8" fmla="*/ 1059 w 1059"/>
                  <a:gd name="T9" fmla="*/ 0 h 1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59" h="172">
                    <a:moveTo>
                      <a:pt x="1059" y="0"/>
                    </a:moveTo>
                    <a:cubicBezTo>
                      <a:pt x="543" y="45"/>
                      <a:pt x="291" y="112"/>
                      <a:pt x="147" y="144"/>
                    </a:cubicBezTo>
                    <a:cubicBezTo>
                      <a:pt x="0" y="172"/>
                      <a:pt x="153" y="147"/>
                      <a:pt x="177" y="171"/>
                    </a:cubicBezTo>
                    <a:cubicBezTo>
                      <a:pt x="329" y="151"/>
                      <a:pt x="339" y="99"/>
                      <a:pt x="1059" y="24"/>
                    </a:cubicBezTo>
                    <a:cubicBezTo>
                      <a:pt x="1059" y="24"/>
                      <a:pt x="1059" y="0"/>
                      <a:pt x="1059" y="0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anchor="ctr"/>
              <a:lstStyle/>
              <a:p>
                <a:endParaRPr lang="bg-BG"/>
              </a:p>
            </p:txBody>
          </p:sp>
          <p:sp>
            <p:nvSpPr>
              <p:cNvPr id="1037" name="Freeform 7"/>
              <p:cNvSpPr>
                <a:spLocks/>
              </p:cNvSpPr>
              <p:nvPr userDrawn="1"/>
            </p:nvSpPr>
            <p:spPr bwMode="auto">
              <a:xfrm rot="-507431">
                <a:off x="1193" y="-89"/>
                <a:ext cx="4122" cy="630"/>
              </a:xfrm>
              <a:custGeom>
                <a:avLst/>
                <a:gdLst>
                  <a:gd name="T0" fmla="*/ 0 w 4122"/>
                  <a:gd name="T1" fmla="*/ 204 h 630"/>
                  <a:gd name="T2" fmla="*/ 3544 w 4122"/>
                  <a:gd name="T3" fmla="*/ 348 h 630"/>
                  <a:gd name="T4" fmla="*/ 3680 w 4122"/>
                  <a:gd name="T5" fmla="*/ 630 h 630"/>
                  <a:gd name="T6" fmla="*/ 3616 w 4122"/>
                  <a:gd name="T7" fmla="*/ 624 h 630"/>
                  <a:gd name="T8" fmla="*/ 3534 w 4122"/>
                  <a:gd name="T9" fmla="*/ 368 h 630"/>
                  <a:gd name="T10" fmla="*/ 17 w 4122"/>
                  <a:gd name="T11" fmla="*/ 231 h 630"/>
                  <a:gd name="T12" fmla="*/ 0 w 4122"/>
                  <a:gd name="T13" fmla="*/ 204 h 6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122" h="630">
                    <a:moveTo>
                      <a:pt x="0" y="204"/>
                    </a:moveTo>
                    <a:cubicBezTo>
                      <a:pt x="255" y="198"/>
                      <a:pt x="1686" y="0"/>
                      <a:pt x="3544" y="348"/>
                    </a:cubicBezTo>
                    <a:cubicBezTo>
                      <a:pt x="4122" y="464"/>
                      <a:pt x="3754" y="614"/>
                      <a:pt x="3680" y="630"/>
                    </a:cubicBezTo>
                    <a:cubicBezTo>
                      <a:pt x="3680" y="630"/>
                      <a:pt x="3642" y="626"/>
                      <a:pt x="3616" y="624"/>
                    </a:cubicBezTo>
                    <a:cubicBezTo>
                      <a:pt x="3678" y="612"/>
                      <a:pt x="4118" y="488"/>
                      <a:pt x="3534" y="368"/>
                    </a:cubicBezTo>
                    <a:cubicBezTo>
                      <a:pt x="2029" y="98"/>
                      <a:pt x="696" y="156"/>
                      <a:pt x="17" y="231"/>
                    </a:cubicBezTo>
                    <a:cubicBezTo>
                      <a:pt x="17" y="231"/>
                      <a:pt x="0" y="204"/>
                      <a:pt x="0" y="20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bg-BG"/>
              </a:p>
            </p:txBody>
          </p:sp>
          <p:grpSp>
            <p:nvGrpSpPr>
              <p:cNvPr id="1038" name="Group 8"/>
              <p:cNvGrpSpPr>
                <a:grpSpLocks/>
              </p:cNvGrpSpPr>
              <p:nvPr userDrawn="1"/>
            </p:nvGrpSpPr>
            <p:grpSpPr bwMode="auto">
              <a:xfrm>
                <a:off x="1033" y="326"/>
                <a:ext cx="192" cy="192"/>
                <a:chOff x="1033" y="326"/>
                <a:chExt cx="192" cy="192"/>
              </a:xfrm>
            </p:grpSpPr>
            <p:sp>
              <p:nvSpPr>
                <p:cNvPr id="1039" name="Oval 9"/>
                <p:cNvSpPr>
                  <a:spLocks noChangeArrowheads="1"/>
                </p:cNvSpPr>
                <p:nvPr/>
              </p:nvSpPr>
              <p:spPr bwMode="auto">
                <a:xfrm>
                  <a:off x="1033" y="326"/>
                  <a:ext cx="192" cy="19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2"/>
                    </a:gs>
                    <a:gs pos="100000">
                      <a:srgbClr val="0000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/>
                  <a:endParaRPr lang="bg-BG" altLang="bg-BG"/>
                </a:p>
              </p:txBody>
            </p:sp>
            <p:sp>
              <p:nvSpPr>
                <p:cNvPr id="1040" name="Oval 10"/>
                <p:cNvSpPr>
                  <a:spLocks noChangeArrowheads="1"/>
                </p:cNvSpPr>
                <p:nvPr/>
              </p:nvSpPr>
              <p:spPr bwMode="auto">
                <a:xfrm>
                  <a:off x="1129" y="377"/>
                  <a:ext cx="47" cy="4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CC"/>
                    </a:gs>
                    <a:gs pos="100000">
                      <a:schemeClr val="bg2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/>
                  <a:endParaRPr lang="bg-BG" altLang="bg-BG"/>
                </a:p>
              </p:txBody>
            </p:sp>
            <p:sp>
              <p:nvSpPr>
                <p:cNvPr id="1041" name="Oval 11"/>
                <p:cNvSpPr>
                  <a:spLocks noChangeArrowheads="1"/>
                </p:cNvSpPr>
                <p:nvPr/>
              </p:nvSpPr>
              <p:spPr bwMode="auto">
                <a:xfrm>
                  <a:off x="1063" y="350"/>
                  <a:ext cx="47" cy="4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CC"/>
                    </a:gs>
                    <a:gs pos="100000">
                      <a:srgbClr val="0000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/>
                  <a:endParaRPr lang="bg-BG" altLang="bg-BG"/>
                </a:p>
              </p:txBody>
            </p:sp>
            <p:sp>
              <p:nvSpPr>
                <p:cNvPr id="1042" name="Oval 12"/>
                <p:cNvSpPr>
                  <a:spLocks noChangeArrowheads="1"/>
                </p:cNvSpPr>
                <p:nvPr/>
              </p:nvSpPr>
              <p:spPr bwMode="auto">
                <a:xfrm>
                  <a:off x="1063" y="404"/>
                  <a:ext cx="47" cy="4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CC"/>
                    </a:gs>
                    <a:gs pos="100000">
                      <a:schemeClr val="bg2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/>
                  <a:endParaRPr lang="bg-BG" altLang="bg-BG"/>
                </a:p>
              </p:txBody>
            </p:sp>
            <p:sp>
              <p:nvSpPr>
                <p:cNvPr id="1043" name="Oval 13"/>
                <p:cNvSpPr>
                  <a:spLocks noChangeArrowheads="1"/>
                </p:cNvSpPr>
                <p:nvPr/>
              </p:nvSpPr>
              <p:spPr bwMode="auto">
                <a:xfrm>
                  <a:off x="1108" y="422"/>
                  <a:ext cx="47" cy="4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CC"/>
                    </a:gs>
                    <a:gs pos="100000">
                      <a:schemeClr val="bg2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/>
                  <a:endParaRPr lang="bg-BG" altLang="bg-BG"/>
                </a:p>
              </p:txBody>
            </p:sp>
            <p:sp>
              <p:nvSpPr>
                <p:cNvPr id="1044" name="Oval 14"/>
                <p:cNvSpPr>
                  <a:spLocks noChangeArrowheads="1"/>
                </p:cNvSpPr>
                <p:nvPr/>
              </p:nvSpPr>
              <p:spPr bwMode="auto">
                <a:xfrm>
                  <a:off x="1168" y="416"/>
                  <a:ext cx="47" cy="4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CC"/>
                    </a:gs>
                    <a:gs pos="100000">
                      <a:srgbClr val="0000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/>
                  <a:endParaRPr lang="bg-BG" altLang="bg-BG"/>
                </a:p>
              </p:txBody>
            </p:sp>
            <p:sp>
              <p:nvSpPr>
                <p:cNvPr id="1045" name="Oval 15"/>
                <p:cNvSpPr>
                  <a:spLocks noChangeArrowheads="1"/>
                </p:cNvSpPr>
                <p:nvPr/>
              </p:nvSpPr>
              <p:spPr bwMode="auto">
                <a:xfrm>
                  <a:off x="1120" y="461"/>
                  <a:ext cx="47" cy="4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CC"/>
                    </a:gs>
                    <a:gs pos="100000">
                      <a:srgbClr val="0000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/>
                  <a:endParaRPr lang="bg-BG" altLang="bg-BG"/>
                </a:p>
              </p:txBody>
            </p:sp>
            <p:sp>
              <p:nvSpPr>
                <p:cNvPr id="1046" name="Oval 16"/>
                <p:cNvSpPr>
                  <a:spLocks noChangeArrowheads="1"/>
                </p:cNvSpPr>
                <p:nvPr/>
              </p:nvSpPr>
              <p:spPr bwMode="auto">
                <a:xfrm>
                  <a:off x="1063" y="452"/>
                  <a:ext cx="47" cy="4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CC"/>
                    </a:gs>
                    <a:gs pos="100000">
                      <a:srgbClr val="0000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/>
                  <a:endParaRPr lang="bg-BG" altLang="bg-BG"/>
                </a:p>
              </p:txBody>
            </p:sp>
            <p:sp>
              <p:nvSpPr>
                <p:cNvPr id="1047" name="Oval 17"/>
                <p:cNvSpPr>
                  <a:spLocks noChangeArrowheads="1"/>
                </p:cNvSpPr>
                <p:nvPr/>
              </p:nvSpPr>
              <p:spPr bwMode="auto">
                <a:xfrm>
                  <a:off x="1117" y="329"/>
                  <a:ext cx="47" cy="4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CC"/>
                    </a:gs>
                    <a:gs pos="100000">
                      <a:srgbClr val="0000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</a:defRPr>
                  </a:lvl9pPr>
                </a:lstStyle>
                <a:p>
                  <a:pPr eaLnBrk="1" hangingPunct="1"/>
                  <a:endParaRPr lang="bg-BG" altLang="bg-BG"/>
                </a:p>
              </p:txBody>
            </p:sp>
          </p:grpSp>
        </p:grpSp>
        <p:sp>
          <p:nvSpPr>
            <p:cNvPr id="1035" name="Rectangle 18"/>
            <p:cNvSpPr>
              <a:spLocks noChangeArrowheads="1"/>
            </p:cNvSpPr>
            <p:nvPr userDrawn="1"/>
          </p:nvSpPr>
          <p:spPr bwMode="white">
            <a:xfrm>
              <a:off x="426" y="1185"/>
              <a:ext cx="701" cy="3135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bg-BG" altLang="bg-BG"/>
            </a:p>
          </p:txBody>
        </p:sp>
      </p:grpSp>
      <p:sp>
        <p:nvSpPr>
          <p:cNvPr id="37907" name="Rectangle 19"/>
          <p:cNvSpPr>
            <a:spLocks noGrp="1" noChangeArrowheads="1"/>
          </p:cNvSpPr>
          <p:nvPr>
            <p:ph type="title"/>
          </p:nvPr>
        </p:nvSpPr>
        <p:spPr bwMode="auto">
          <a:xfrm>
            <a:off x="1154113" y="457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bg-BG" altLang="bg-BG"/>
              <a:t>Редакт. стил загл. образец</a:t>
            </a:r>
            <a:endParaRPr lang="en-US" altLang="bg-BG"/>
          </a:p>
        </p:txBody>
      </p:sp>
      <p:sp>
        <p:nvSpPr>
          <p:cNvPr id="37908" name="Rectangle 2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75656" y="1956593"/>
            <a:ext cx="756787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bg-BG" alt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 altLang="bg-BG"/>
              <a:t>Второ ниво</a:t>
            </a:r>
          </a:p>
          <a:p>
            <a:pPr lvl="2"/>
            <a:r>
              <a:rPr lang="bg-BG" altLang="bg-BG"/>
              <a:t>Трето ниво</a:t>
            </a:r>
          </a:p>
          <a:p>
            <a:pPr lvl="3"/>
            <a:r>
              <a:rPr lang="bg-BG" altLang="bg-BG"/>
              <a:t>Четвърто ниво</a:t>
            </a:r>
          </a:p>
          <a:p>
            <a:pPr lvl="4"/>
            <a:r>
              <a:rPr lang="bg-BG" altLang="bg-BG"/>
              <a:t>Пето ниво</a:t>
            </a:r>
            <a:endParaRPr lang="en-US" altLang="bg-BG"/>
          </a:p>
        </p:txBody>
      </p:sp>
      <p:sp>
        <p:nvSpPr>
          <p:cNvPr id="37910" name="Rectangle 2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7" y="2514600"/>
            <a:ext cx="669925" cy="299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33186"/>
            <a:ext cx="849281" cy="8515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5" name="Картина 24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9" y="6034852"/>
            <a:ext cx="1097836" cy="725989"/>
          </a:xfrm>
          <a:prstGeom prst="rect">
            <a:avLst/>
          </a:prstGeom>
        </p:spPr>
      </p:pic>
      <p:pic>
        <p:nvPicPr>
          <p:cNvPr id="2" name="Картина 1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63" y="1708474"/>
            <a:ext cx="807338" cy="66524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21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/>
          <p:cNvSpPr/>
          <p:nvPr/>
        </p:nvSpPr>
        <p:spPr>
          <a:xfrm>
            <a:off x="1926961" y="1988840"/>
            <a:ext cx="7217040" cy="169277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bg-BG" sz="52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</a:rPr>
              <a:t>Роботика и компютърно</a:t>
            </a:r>
          </a:p>
          <a:p>
            <a:pPr algn="ctr"/>
            <a:r>
              <a:rPr lang="bg-BG" sz="5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</a:rPr>
              <a:t>моделиране с </a:t>
            </a:r>
            <a:r>
              <a:rPr lang="en-US" sz="5200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</a:rPr>
              <a:t>MicroBit</a:t>
            </a:r>
            <a:endParaRPr lang="bg-BG" sz="5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j-lt"/>
            </a:endParaRP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4797152"/>
            <a:ext cx="6657409" cy="92667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22D7F604-C593-6077-EEEB-434CD1AF6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501008"/>
            <a:ext cx="5795615" cy="25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4AA6D556-30A8-80E5-E562-1DD2DD8D3B86}"/>
              </a:ext>
            </a:extLst>
          </p:cNvPr>
          <p:cNvSpPr txBox="1"/>
          <p:nvPr/>
        </p:nvSpPr>
        <p:spPr>
          <a:xfrm>
            <a:off x="2267744" y="2348880"/>
            <a:ext cx="1084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j-lt"/>
              </a:rPr>
              <a:t>SCRATCH</a:t>
            </a:r>
            <a:endParaRPr lang="bg-BG" sz="1800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8" name="Съединител &quot;права стрелка&quot; 7">
            <a:extLst>
              <a:ext uri="{FF2B5EF4-FFF2-40B4-BE49-F238E27FC236}">
                <a16:creationId xmlns:a16="http://schemas.microsoft.com/office/drawing/2014/main" id="{2F02F727-E648-D353-7872-FF60F0F1821E}"/>
              </a:ext>
            </a:extLst>
          </p:cNvPr>
          <p:cNvCxnSpPr>
            <a:stCxn id="6" idx="2"/>
          </p:cNvCxnSpPr>
          <p:nvPr/>
        </p:nvCxnSpPr>
        <p:spPr bwMode="auto">
          <a:xfrm>
            <a:off x="2810008" y="2718212"/>
            <a:ext cx="1761992" cy="107082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CBDF34EE-379A-DDD5-9A54-5B67D060CCE6}"/>
              </a:ext>
            </a:extLst>
          </p:cNvPr>
          <p:cNvSpPr txBox="1"/>
          <p:nvPr/>
        </p:nvSpPr>
        <p:spPr>
          <a:xfrm>
            <a:off x="5004048" y="2025714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j-lt"/>
              </a:rPr>
              <a:t>ARDUINO</a:t>
            </a:r>
          </a:p>
          <a:p>
            <a:r>
              <a:rPr lang="en-US" sz="1800" dirty="0" err="1">
                <a:solidFill>
                  <a:srgbClr val="C00000"/>
                </a:solidFill>
                <a:latin typeface="+mj-lt"/>
              </a:rPr>
              <a:t>MycroPython</a:t>
            </a:r>
            <a:endParaRPr lang="bg-BG" sz="1800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11" name="Съединител &quot;права стрелка&quot; 10">
            <a:extLst>
              <a:ext uri="{FF2B5EF4-FFF2-40B4-BE49-F238E27FC236}">
                <a16:creationId xmlns:a16="http://schemas.microsoft.com/office/drawing/2014/main" id="{7396D267-7EE4-8F9C-115F-BE887C4C7FBE}"/>
              </a:ext>
            </a:extLst>
          </p:cNvPr>
          <p:cNvCxnSpPr>
            <a:stCxn id="9" idx="2"/>
          </p:cNvCxnSpPr>
          <p:nvPr/>
        </p:nvCxnSpPr>
        <p:spPr bwMode="auto">
          <a:xfrm>
            <a:off x="5649417" y="2672045"/>
            <a:ext cx="142313" cy="97297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CEF7DB76-AA21-6236-7DD7-7A73A711A238}"/>
              </a:ext>
            </a:extLst>
          </p:cNvPr>
          <p:cNvSpPr txBox="1"/>
          <p:nvPr/>
        </p:nvSpPr>
        <p:spPr>
          <a:xfrm>
            <a:off x="7143571" y="2302713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j-lt"/>
              </a:rPr>
              <a:t>PYTHON</a:t>
            </a:r>
            <a:endParaRPr lang="bg-BG" sz="1800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14" name="Съединител &quot;права стрелка&quot; 13">
            <a:extLst>
              <a:ext uri="{FF2B5EF4-FFF2-40B4-BE49-F238E27FC236}">
                <a16:creationId xmlns:a16="http://schemas.microsoft.com/office/drawing/2014/main" id="{2FF64D9C-BC1B-1164-EDF9-89F1D46298C8}"/>
              </a:ext>
            </a:extLst>
          </p:cNvPr>
          <p:cNvCxnSpPr>
            <a:stCxn id="12" idx="2"/>
          </p:cNvCxnSpPr>
          <p:nvPr/>
        </p:nvCxnSpPr>
        <p:spPr bwMode="auto">
          <a:xfrm flipH="1">
            <a:off x="7020272" y="2672045"/>
            <a:ext cx="609971" cy="111699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360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09E3EB79-0E47-7BF6-018D-7B825CF5D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908720"/>
            <a:ext cx="7045068" cy="5589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3D574809-8B36-4D1F-F34A-2FEBFCC46CD1}"/>
              </a:ext>
            </a:extLst>
          </p:cNvPr>
          <p:cNvSpPr txBox="1"/>
          <p:nvPr/>
        </p:nvSpPr>
        <p:spPr>
          <a:xfrm>
            <a:off x="4308220" y="5764614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Избор на хардуер</a:t>
            </a:r>
          </a:p>
        </p:txBody>
      </p:sp>
      <p:cxnSp>
        <p:nvCxnSpPr>
          <p:cNvPr id="8" name="Съединител &quot;права стрелка&quot; 7">
            <a:extLst>
              <a:ext uri="{FF2B5EF4-FFF2-40B4-BE49-F238E27FC236}">
                <a16:creationId xmlns:a16="http://schemas.microsoft.com/office/drawing/2014/main" id="{6F3C01FA-1D7C-69A0-F6DA-F880AC81C36E}"/>
              </a:ext>
            </a:extLst>
          </p:cNvPr>
          <p:cNvCxnSpPr/>
          <p:nvPr/>
        </p:nvCxnSpPr>
        <p:spPr bwMode="auto">
          <a:xfrm flipH="1">
            <a:off x="2267744" y="5949280"/>
            <a:ext cx="2016224" cy="14401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2FF07F37-AC79-A173-D242-151404D33697}"/>
              </a:ext>
            </a:extLst>
          </p:cNvPr>
          <p:cNvSpPr txBox="1"/>
          <p:nvPr/>
        </p:nvSpPr>
        <p:spPr>
          <a:xfrm>
            <a:off x="5191635" y="2782669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Работно пространство</a:t>
            </a: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9D6D57D7-5B05-5568-5238-4E4477BF0E5F}"/>
              </a:ext>
            </a:extLst>
          </p:cNvPr>
          <p:cNvSpPr txBox="1"/>
          <p:nvPr/>
        </p:nvSpPr>
        <p:spPr>
          <a:xfrm>
            <a:off x="4984847" y="445564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Инструменти</a:t>
            </a:r>
          </a:p>
        </p:txBody>
      </p:sp>
      <p:cxnSp>
        <p:nvCxnSpPr>
          <p:cNvPr id="12" name="Съединител &quot;права стрелка&quot; 11">
            <a:extLst>
              <a:ext uri="{FF2B5EF4-FFF2-40B4-BE49-F238E27FC236}">
                <a16:creationId xmlns:a16="http://schemas.microsoft.com/office/drawing/2014/main" id="{25D9F673-F838-9425-7056-7049CD68CEED}"/>
              </a:ext>
            </a:extLst>
          </p:cNvPr>
          <p:cNvCxnSpPr/>
          <p:nvPr/>
        </p:nvCxnSpPr>
        <p:spPr bwMode="auto">
          <a:xfrm>
            <a:off x="6372200" y="4640314"/>
            <a:ext cx="2016224" cy="58888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547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B9851C47-EFC5-6CAF-DA53-A3408375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908720"/>
            <a:ext cx="4503695" cy="5686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13CCAF63-31A6-FE9D-C997-566EA61AFA3C}"/>
              </a:ext>
            </a:extLst>
          </p:cNvPr>
          <p:cNvSpPr txBox="1"/>
          <p:nvPr/>
        </p:nvSpPr>
        <p:spPr>
          <a:xfrm>
            <a:off x="683568" y="5013176"/>
            <a:ext cx="187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Включва/Изключва</a:t>
            </a:r>
          </a:p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Серийния монитор</a:t>
            </a:r>
          </a:p>
        </p:txBody>
      </p:sp>
      <p:cxnSp>
        <p:nvCxnSpPr>
          <p:cNvPr id="8" name="Съединител &quot;права стрелка&quot; 7">
            <a:extLst>
              <a:ext uri="{FF2B5EF4-FFF2-40B4-BE49-F238E27FC236}">
                <a16:creationId xmlns:a16="http://schemas.microsoft.com/office/drawing/2014/main" id="{550D3511-2865-0AEC-F73D-7518C2EEECB8}"/>
              </a:ext>
            </a:extLst>
          </p:cNvPr>
          <p:cNvCxnSpPr>
            <a:stCxn id="6" idx="2"/>
          </p:cNvCxnSpPr>
          <p:nvPr/>
        </p:nvCxnSpPr>
        <p:spPr bwMode="auto">
          <a:xfrm>
            <a:off x="1619883" y="5659507"/>
            <a:ext cx="1655973" cy="57780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61039351-AA3A-2FA4-8C13-551A0A400592}"/>
              </a:ext>
            </a:extLst>
          </p:cNvPr>
          <p:cNvSpPr txBox="1"/>
          <p:nvPr/>
        </p:nvSpPr>
        <p:spPr>
          <a:xfrm>
            <a:off x="804595" y="3134218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Редактор на код</a:t>
            </a:r>
          </a:p>
        </p:txBody>
      </p:sp>
      <p:cxnSp>
        <p:nvCxnSpPr>
          <p:cNvPr id="11" name="Съединител &quot;права стрелка&quot; 10">
            <a:extLst>
              <a:ext uri="{FF2B5EF4-FFF2-40B4-BE49-F238E27FC236}">
                <a16:creationId xmlns:a16="http://schemas.microsoft.com/office/drawing/2014/main" id="{20183DA9-4FF8-F513-2416-664BB3A33BCA}"/>
              </a:ext>
            </a:extLst>
          </p:cNvPr>
          <p:cNvCxnSpPr>
            <a:stCxn id="9" idx="3"/>
          </p:cNvCxnSpPr>
          <p:nvPr/>
        </p:nvCxnSpPr>
        <p:spPr bwMode="auto">
          <a:xfrm>
            <a:off x="2435170" y="3318884"/>
            <a:ext cx="1704782" cy="3810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0E7B3E8E-B0B7-7CB4-4E3B-48488B736498}"/>
              </a:ext>
            </a:extLst>
          </p:cNvPr>
          <p:cNvSpPr txBox="1"/>
          <p:nvPr/>
        </p:nvSpPr>
        <p:spPr>
          <a:xfrm>
            <a:off x="7779130" y="4413011"/>
            <a:ext cx="12779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Настройки</a:t>
            </a:r>
          </a:p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на серийния</a:t>
            </a:r>
          </a:p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монитор</a:t>
            </a:r>
          </a:p>
        </p:txBody>
      </p:sp>
      <p:cxnSp>
        <p:nvCxnSpPr>
          <p:cNvPr id="14" name="Съединител &quot;права стрелка&quot; 13">
            <a:extLst>
              <a:ext uri="{FF2B5EF4-FFF2-40B4-BE49-F238E27FC236}">
                <a16:creationId xmlns:a16="http://schemas.microsoft.com/office/drawing/2014/main" id="{A9C121C1-2038-4834-6FFA-E3B74BE9B3FD}"/>
              </a:ext>
            </a:extLst>
          </p:cNvPr>
          <p:cNvCxnSpPr>
            <a:stCxn id="12" idx="2"/>
          </p:cNvCxnSpPr>
          <p:nvPr/>
        </p:nvCxnSpPr>
        <p:spPr bwMode="auto">
          <a:xfrm flipH="1">
            <a:off x="7308304" y="5336341"/>
            <a:ext cx="1109783" cy="90097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Текстово поле 14">
            <a:extLst>
              <a:ext uri="{FF2B5EF4-FFF2-40B4-BE49-F238E27FC236}">
                <a16:creationId xmlns:a16="http://schemas.microsoft.com/office/drawing/2014/main" id="{BA454404-1641-020D-5295-01BAB2376844}"/>
              </a:ext>
            </a:extLst>
          </p:cNvPr>
          <p:cNvSpPr txBox="1"/>
          <p:nvPr/>
        </p:nvSpPr>
        <p:spPr>
          <a:xfrm>
            <a:off x="7570740" y="1945969"/>
            <a:ext cx="1486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Превключване</a:t>
            </a:r>
          </a:p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на ръчен</a:t>
            </a:r>
          </a:p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режим на </a:t>
            </a:r>
          </a:p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кодиране</a:t>
            </a:r>
          </a:p>
        </p:txBody>
      </p:sp>
      <p:cxnSp>
        <p:nvCxnSpPr>
          <p:cNvPr id="17" name="Съединител &quot;права стрелка&quot; 16">
            <a:extLst>
              <a:ext uri="{FF2B5EF4-FFF2-40B4-BE49-F238E27FC236}">
                <a16:creationId xmlns:a16="http://schemas.microsoft.com/office/drawing/2014/main" id="{3B27EBE1-D665-5622-1CB4-E53A938C72F9}"/>
              </a:ext>
            </a:extLst>
          </p:cNvPr>
          <p:cNvCxnSpPr>
            <a:stCxn id="15" idx="1"/>
          </p:cNvCxnSpPr>
          <p:nvPr/>
        </p:nvCxnSpPr>
        <p:spPr bwMode="auto">
          <a:xfrm flipH="1" flipV="1">
            <a:off x="5004048" y="1268760"/>
            <a:ext cx="2566692" cy="127737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4714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61972D20-CB35-A717-B2A2-C6606DE49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276872"/>
            <a:ext cx="5254554" cy="792088"/>
          </a:xfrm>
          <a:prstGeom prst="rect">
            <a:avLst/>
          </a:prstGeom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DB14023C-D647-C477-65F3-EE21A26E91DB}"/>
              </a:ext>
            </a:extLst>
          </p:cNvPr>
          <p:cNvSpPr txBox="1"/>
          <p:nvPr/>
        </p:nvSpPr>
        <p:spPr>
          <a:xfrm>
            <a:off x="1403648" y="3717032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Зареждане на код</a:t>
            </a: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146E070A-21F2-1168-CC12-D75B35145C4B}"/>
              </a:ext>
            </a:extLst>
          </p:cNvPr>
          <p:cNvSpPr txBox="1"/>
          <p:nvPr/>
        </p:nvSpPr>
        <p:spPr>
          <a:xfrm>
            <a:off x="6588224" y="3717032"/>
            <a:ext cx="1681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Избор на език</a:t>
            </a:r>
          </a:p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за програмиране</a:t>
            </a:r>
          </a:p>
        </p:txBody>
      </p:sp>
      <p:cxnSp>
        <p:nvCxnSpPr>
          <p:cNvPr id="9" name="Съединител &quot;права стрелка&quot; 8">
            <a:extLst>
              <a:ext uri="{FF2B5EF4-FFF2-40B4-BE49-F238E27FC236}">
                <a16:creationId xmlns:a16="http://schemas.microsoft.com/office/drawing/2014/main" id="{D28E5FB4-77EE-A3E6-8FE8-29A4680315E6}"/>
              </a:ext>
            </a:extLst>
          </p:cNvPr>
          <p:cNvCxnSpPr>
            <a:stCxn id="6" idx="0"/>
          </p:cNvCxnSpPr>
          <p:nvPr/>
        </p:nvCxnSpPr>
        <p:spPr bwMode="auto">
          <a:xfrm flipV="1">
            <a:off x="2295880" y="2924944"/>
            <a:ext cx="892231" cy="79208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Съединител &quot;права стрелка&quot; 10">
            <a:extLst>
              <a:ext uri="{FF2B5EF4-FFF2-40B4-BE49-F238E27FC236}">
                <a16:creationId xmlns:a16="http://schemas.microsoft.com/office/drawing/2014/main" id="{402D7803-A22E-D926-5C74-26C1A3F9987B}"/>
              </a:ext>
            </a:extLst>
          </p:cNvPr>
          <p:cNvCxnSpPr>
            <a:stCxn id="7" idx="0"/>
          </p:cNvCxnSpPr>
          <p:nvPr/>
        </p:nvCxnSpPr>
        <p:spPr bwMode="auto">
          <a:xfrm flipH="1" flipV="1">
            <a:off x="6804248" y="2996952"/>
            <a:ext cx="624912" cy="72008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D66CACA7-8014-EB04-0AC3-8389CFD13A4F}"/>
              </a:ext>
            </a:extLst>
          </p:cNvPr>
          <p:cNvSpPr txBox="1"/>
          <p:nvPr/>
        </p:nvSpPr>
        <p:spPr>
          <a:xfrm>
            <a:off x="3923928" y="4653136"/>
            <a:ext cx="187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Включва/Изключва</a:t>
            </a:r>
          </a:p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редактора на код</a:t>
            </a:r>
          </a:p>
        </p:txBody>
      </p:sp>
      <p:cxnSp>
        <p:nvCxnSpPr>
          <p:cNvPr id="14" name="Съединител &quot;права стрелка&quot; 13">
            <a:extLst>
              <a:ext uri="{FF2B5EF4-FFF2-40B4-BE49-F238E27FC236}">
                <a16:creationId xmlns:a16="http://schemas.microsoft.com/office/drawing/2014/main" id="{E153FF8B-1C67-C8EE-812C-A2E4A413AB2C}"/>
              </a:ext>
            </a:extLst>
          </p:cNvPr>
          <p:cNvCxnSpPr>
            <a:stCxn id="12" idx="0"/>
          </p:cNvCxnSpPr>
          <p:nvPr/>
        </p:nvCxnSpPr>
        <p:spPr bwMode="auto">
          <a:xfrm flipH="1" flipV="1">
            <a:off x="4860032" y="2996952"/>
            <a:ext cx="211" cy="16561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8802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u="sng" dirty="0"/>
              <a:t>Зареждане на код</a:t>
            </a: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700808"/>
            <a:ext cx="3428571" cy="2371429"/>
          </a:xfrm>
          <a:prstGeom prst="rect">
            <a:avLst/>
          </a:prstGeom>
        </p:spPr>
      </p:pic>
      <p:cxnSp>
        <p:nvCxnSpPr>
          <p:cNvPr id="6" name="Съединител &quot;права стрелка&quot; 5"/>
          <p:cNvCxnSpPr/>
          <p:nvPr/>
        </p:nvCxnSpPr>
        <p:spPr bwMode="auto">
          <a:xfrm flipH="1" flipV="1">
            <a:off x="4067944" y="2852936"/>
            <a:ext cx="720080" cy="648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4941168"/>
            <a:ext cx="5257143" cy="1361905"/>
          </a:xfrm>
          <a:prstGeom prst="rect">
            <a:avLst/>
          </a:prstGeom>
        </p:spPr>
      </p:pic>
      <p:cxnSp>
        <p:nvCxnSpPr>
          <p:cNvPr id="9" name="Съединител &quot;права стрелка&quot; 8"/>
          <p:cNvCxnSpPr/>
          <p:nvPr/>
        </p:nvCxnSpPr>
        <p:spPr bwMode="auto">
          <a:xfrm>
            <a:off x="4283968" y="4581128"/>
            <a:ext cx="1169143" cy="86409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965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u="sng" dirty="0" err="1"/>
              <a:t>Micro</a:t>
            </a:r>
            <a:r>
              <a:rPr lang="ru-RU" b="1" u="sng" dirty="0"/>
              <a:t>: IO-BOX</a:t>
            </a:r>
            <a:endParaRPr lang="bg-BG" b="1" u="sn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1371600" y="1628800"/>
            <a:ext cx="7772400" cy="5229200"/>
          </a:xfrm>
        </p:spPr>
        <p:txBody>
          <a:bodyPr/>
          <a:lstStyle/>
          <a:p>
            <a:r>
              <a:rPr lang="ru-RU" dirty="0" err="1"/>
              <a:t>Micro</a:t>
            </a:r>
            <a:r>
              <a:rPr lang="ru-RU" dirty="0"/>
              <a:t>: IO-BOX е </a:t>
            </a:r>
            <a:r>
              <a:rPr lang="ru-RU" dirty="0" err="1"/>
              <a:t>многофункционална</a:t>
            </a:r>
            <a:r>
              <a:rPr lang="ru-RU" dirty="0"/>
              <a:t> </a:t>
            </a:r>
            <a:r>
              <a:rPr lang="ru-RU" dirty="0" err="1"/>
              <a:t>разширителна</a:t>
            </a:r>
            <a:r>
              <a:rPr lang="ru-RU" dirty="0"/>
              <a:t> платка с </a:t>
            </a:r>
            <a:r>
              <a:rPr lang="ru-RU" dirty="0" err="1"/>
              <a:t>вградено</a:t>
            </a:r>
            <a:r>
              <a:rPr lang="ru-RU" dirty="0"/>
              <a:t> </a:t>
            </a:r>
            <a:r>
              <a:rPr lang="ru-RU" dirty="0" err="1"/>
              <a:t>захранване</a:t>
            </a:r>
            <a:r>
              <a:rPr lang="ru-RU" dirty="0"/>
              <a:t> от литиево-</a:t>
            </a:r>
            <a:r>
              <a:rPr lang="ru-RU" dirty="0" err="1"/>
              <a:t>йонна</a:t>
            </a:r>
            <a:r>
              <a:rPr lang="ru-RU" dirty="0"/>
              <a:t> </a:t>
            </a:r>
            <a:r>
              <a:rPr lang="ru-RU" dirty="0" err="1"/>
              <a:t>батерия</a:t>
            </a:r>
            <a:r>
              <a:rPr lang="ru-RU" dirty="0"/>
              <a:t>, приятен </a:t>
            </a:r>
            <a:r>
              <a:rPr lang="ru-RU" dirty="0" err="1"/>
              <a:t>външен</a:t>
            </a:r>
            <a:r>
              <a:rPr lang="ru-RU" dirty="0"/>
              <a:t> вид и </a:t>
            </a:r>
            <a:r>
              <a:rPr lang="ru-RU" dirty="0" err="1"/>
              <a:t>лесна</a:t>
            </a:r>
            <a:r>
              <a:rPr lang="ru-RU" dirty="0"/>
              <a:t> за </a:t>
            </a:r>
            <a:r>
              <a:rPr lang="ru-RU" dirty="0" err="1"/>
              <a:t>използване</a:t>
            </a:r>
            <a:r>
              <a:rPr lang="ru-RU" dirty="0"/>
              <a:t>. </a:t>
            </a:r>
          </a:p>
          <a:p>
            <a:r>
              <a:rPr lang="ru-RU" dirty="0" err="1" smtClean="0"/>
              <a:t>Интегрира</a:t>
            </a:r>
            <a:r>
              <a:rPr lang="bg-BG" dirty="0" smtClean="0"/>
              <a:t>ни са</a:t>
            </a:r>
            <a:r>
              <a:rPr lang="ru-RU" dirty="0" smtClean="0"/>
              <a:t> </a:t>
            </a:r>
            <a:r>
              <a:rPr lang="ru-RU" dirty="0" err="1"/>
              <a:t>многобройни</a:t>
            </a:r>
            <a:r>
              <a:rPr lang="ru-RU" dirty="0"/>
              <a:t> функции като драйвер за два </a:t>
            </a:r>
            <a:r>
              <a:rPr lang="en-US" dirty="0"/>
              <a:t>DC </a:t>
            </a:r>
            <a:r>
              <a:rPr lang="bg-BG" dirty="0"/>
              <a:t>мотора</a:t>
            </a:r>
            <a:r>
              <a:rPr lang="ru-RU" dirty="0"/>
              <a:t>, 9-пинов IO порт, I2C порт, </a:t>
            </a:r>
            <a:r>
              <a:rPr lang="ru-RU" dirty="0" err="1"/>
              <a:t>сериен</a:t>
            </a:r>
            <a:r>
              <a:rPr lang="ru-RU" dirty="0"/>
              <a:t> порт, </a:t>
            </a:r>
            <a:r>
              <a:rPr lang="ru-RU" dirty="0" err="1"/>
              <a:t>зумер</a:t>
            </a:r>
            <a:r>
              <a:rPr lang="ru-RU" dirty="0"/>
              <a:t>, 4 </a:t>
            </a:r>
            <a:r>
              <a:rPr lang="ru-RU" dirty="0" err="1"/>
              <a:t>бр</a:t>
            </a:r>
            <a:r>
              <a:rPr lang="ru-RU" dirty="0"/>
              <a:t>. </a:t>
            </a:r>
            <a:r>
              <a:rPr lang="ru-RU" dirty="0" err="1" smtClean="0"/>
              <a:t>индивидуално</a:t>
            </a:r>
            <a:r>
              <a:rPr lang="ru-RU" dirty="0" smtClean="0"/>
              <a:t> </a:t>
            </a:r>
            <a:r>
              <a:rPr lang="ru-RU" dirty="0" err="1"/>
              <a:t>адресируеми</a:t>
            </a:r>
            <a:r>
              <a:rPr lang="ru-RU" dirty="0"/>
              <a:t> RGB LED, гнездо  за </a:t>
            </a:r>
            <a:r>
              <a:rPr lang="en-US" dirty="0"/>
              <a:t>Li-Ion </a:t>
            </a:r>
            <a:r>
              <a:rPr lang="ru-RU" dirty="0" err="1"/>
              <a:t>батерия</a:t>
            </a:r>
            <a:r>
              <a:rPr lang="ru-RU" dirty="0"/>
              <a:t>, верига за </a:t>
            </a:r>
            <a:r>
              <a:rPr lang="ru-RU" dirty="0" err="1"/>
              <a:t>зареждане</a:t>
            </a:r>
            <a:r>
              <a:rPr lang="ru-RU" dirty="0"/>
              <a:t>, интерфейс за </a:t>
            </a:r>
            <a:r>
              <a:rPr lang="ru-RU" dirty="0" err="1"/>
              <a:t>аварийно</a:t>
            </a:r>
            <a:r>
              <a:rPr lang="ru-RU" dirty="0"/>
              <a:t> </a:t>
            </a:r>
            <a:r>
              <a:rPr lang="ru-RU" dirty="0" err="1"/>
              <a:t>захранване</a:t>
            </a:r>
            <a:r>
              <a:rPr lang="ru-RU" dirty="0"/>
              <a:t> и др.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24052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348880"/>
            <a:ext cx="5257221" cy="3960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1479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u="sng" dirty="0"/>
              <a:t>Разширителна платка</a:t>
            </a: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026091"/>
            <a:ext cx="7740352" cy="435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97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610" y="1916832"/>
            <a:ext cx="5766742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81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u="sng" dirty="0"/>
              <a:t>Сериен терминал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Серийният терминал или </a:t>
            </a:r>
            <a:r>
              <a:rPr lang="en-US" dirty="0"/>
              <a:t>UART </a:t>
            </a:r>
            <a:r>
              <a:rPr lang="ru-RU" dirty="0" err="1"/>
              <a:t>означава</a:t>
            </a:r>
            <a:r>
              <a:rPr lang="ru-RU" dirty="0"/>
              <a:t> универсален асинхронен приемник/</a:t>
            </a:r>
            <a:r>
              <a:rPr lang="ru-RU" dirty="0" err="1"/>
              <a:t>предавател</a:t>
            </a:r>
            <a:r>
              <a:rPr lang="ru-RU" dirty="0"/>
              <a:t>. </a:t>
            </a:r>
            <a:r>
              <a:rPr lang="ru-RU" dirty="0" err="1"/>
              <a:t>Това</a:t>
            </a:r>
            <a:r>
              <a:rPr lang="ru-RU" dirty="0"/>
              <a:t> е </a:t>
            </a:r>
            <a:r>
              <a:rPr lang="ru-RU" dirty="0" err="1"/>
              <a:t>хардуерно</a:t>
            </a:r>
            <a:r>
              <a:rPr lang="ru-RU" dirty="0"/>
              <a:t> устройство (или верига), </a:t>
            </a:r>
            <a:r>
              <a:rPr lang="ru-RU" dirty="0" err="1"/>
              <a:t>използвано</a:t>
            </a:r>
            <a:r>
              <a:rPr lang="ru-RU" dirty="0"/>
              <a:t> за </a:t>
            </a:r>
            <a:r>
              <a:rPr lang="ru-RU" dirty="0" err="1"/>
              <a:t>серийна</a:t>
            </a:r>
            <a:r>
              <a:rPr lang="ru-RU" dirty="0"/>
              <a:t> </a:t>
            </a:r>
            <a:r>
              <a:rPr lang="ru-RU" dirty="0" err="1"/>
              <a:t>комуникация</a:t>
            </a:r>
            <a:r>
              <a:rPr lang="ru-RU" dirty="0"/>
              <a:t> между две устройства;</a:t>
            </a:r>
          </a:p>
          <a:p>
            <a:r>
              <a:rPr lang="ru-RU" dirty="0"/>
              <a:t>В случая </a:t>
            </a:r>
            <a:r>
              <a:rPr lang="ru-RU" dirty="0" err="1"/>
              <a:t>тези</a:t>
            </a:r>
            <a:r>
              <a:rPr lang="ru-RU" dirty="0"/>
              <a:t> устройства </a:t>
            </a:r>
            <a:r>
              <a:rPr lang="ru-RU" dirty="0" err="1"/>
              <a:t>са</a:t>
            </a:r>
            <a:r>
              <a:rPr lang="ru-RU" dirty="0"/>
              <a:t> </a:t>
            </a:r>
            <a:r>
              <a:rPr lang="en-US" dirty="0" err="1"/>
              <a:t>MicroBit</a:t>
            </a:r>
            <a:r>
              <a:rPr lang="en-US" dirty="0"/>
              <a:t> </a:t>
            </a:r>
            <a:r>
              <a:rPr lang="bg-BG" dirty="0"/>
              <a:t>и компютъра;</a:t>
            </a:r>
          </a:p>
        </p:txBody>
      </p:sp>
    </p:spTree>
    <p:extLst>
      <p:ext uri="{BB962C8B-B14F-4D97-AF65-F5344CB8AC3E}">
        <p14:creationId xmlns:p14="http://schemas.microsoft.com/office/powerpoint/2010/main" val="31912820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u="sng" dirty="0"/>
              <a:t>Общи сведения за </a:t>
            </a:r>
            <a:r>
              <a:rPr lang="en-US" b="1" u="sng" dirty="0" err="1"/>
              <a:t>MicroBit</a:t>
            </a:r>
            <a:endParaRPr lang="bg-BG" b="1" u="sn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1371600" y="1628800"/>
            <a:ext cx="7772400" cy="2448272"/>
          </a:xfrm>
        </p:spPr>
        <p:txBody>
          <a:bodyPr/>
          <a:lstStyle/>
          <a:p>
            <a:r>
              <a:rPr lang="bg-BG" dirty="0" err="1"/>
              <a:t>Micro</a:t>
            </a:r>
            <a:r>
              <a:rPr lang="bg-BG" dirty="0"/>
              <a:t> </a:t>
            </a:r>
            <a:r>
              <a:rPr lang="bg-BG" dirty="0" err="1"/>
              <a:t>Bit</a:t>
            </a:r>
            <a:r>
              <a:rPr lang="bg-BG" dirty="0"/>
              <a:t> е хардуерна ARM-базирана вградена система с отворен код, проектирана от BBC за използване в компютърното обучение в Обединеното кралство. 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861048"/>
            <a:ext cx="704437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13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852936"/>
            <a:ext cx="3752381" cy="2876190"/>
          </a:xfrm>
          <a:prstGeom prst="rect">
            <a:avLst/>
          </a:prstGeom>
        </p:spPr>
      </p:pic>
      <p:sp>
        <p:nvSpPr>
          <p:cNvPr id="5" name="Текстово поле 4"/>
          <p:cNvSpPr txBox="1"/>
          <p:nvPr/>
        </p:nvSpPr>
        <p:spPr>
          <a:xfrm>
            <a:off x="5940152" y="1844824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Отпечатва данни и преминава на нов ред</a:t>
            </a:r>
          </a:p>
        </p:txBody>
      </p:sp>
      <p:cxnSp>
        <p:nvCxnSpPr>
          <p:cNvPr id="7" name="Съединител &quot;права стрелка&quot; 6"/>
          <p:cNvCxnSpPr>
            <a:stCxn id="5" idx="1"/>
          </p:cNvCxnSpPr>
          <p:nvPr/>
        </p:nvCxnSpPr>
        <p:spPr bwMode="auto">
          <a:xfrm flipH="1">
            <a:off x="4427984" y="2167990"/>
            <a:ext cx="1512168" cy="104498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Текстово поле 7"/>
          <p:cNvSpPr txBox="1"/>
          <p:nvPr/>
        </p:nvSpPr>
        <p:spPr>
          <a:xfrm>
            <a:off x="5944589" y="294543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Проверка за входни данни</a:t>
            </a:r>
          </a:p>
        </p:txBody>
      </p:sp>
      <p:cxnSp>
        <p:nvCxnSpPr>
          <p:cNvPr id="10" name="Съединител &quot;права стрелка&quot; 9"/>
          <p:cNvCxnSpPr>
            <a:stCxn id="8" idx="1"/>
          </p:cNvCxnSpPr>
          <p:nvPr/>
        </p:nvCxnSpPr>
        <p:spPr bwMode="auto">
          <a:xfrm flipH="1">
            <a:off x="4139952" y="3130104"/>
            <a:ext cx="1804637" cy="68234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Текстово поле 10"/>
          <p:cNvSpPr txBox="1"/>
          <p:nvPr/>
        </p:nvSpPr>
        <p:spPr>
          <a:xfrm>
            <a:off x="5926894" y="3388808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Прочита входните данни като текст</a:t>
            </a:r>
          </a:p>
        </p:txBody>
      </p:sp>
      <p:sp>
        <p:nvSpPr>
          <p:cNvPr id="12" name="Текстово поле 11"/>
          <p:cNvSpPr txBox="1"/>
          <p:nvPr/>
        </p:nvSpPr>
        <p:spPr>
          <a:xfrm>
            <a:off x="5926894" y="4048808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Прочита входните данни като цели числа</a:t>
            </a:r>
          </a:p>
        </p:txBody>
      </p:sp>
      <p:cxnSp>
        <p:nvCxnSpPr>
          <p:cNvPr id="15" name="Съединител &quot;права стрелка&quot; 14"/>
          <p:cNvCxnSpPr>
            <a:stCxn id="11" idx="1"/>
          </p:cNvCxnSpPr>
          <p:nvPr/>
        </p:nvCxnSpPr>
        <p:spPr bwMode="auto">
          <a:xfrm flipH="1">
            <a:off x="2771800" y="3711974"/>
            <a:ext cx="3155094" cy="50911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Съединител &quot;права стрелка&quot; 16"/>
          <p:cNvCxnSpPr>
            <a:stCxn id="12" idx="1"/>
          </p:cNvCxnSpPr>
          <p:nvPr/>
        </p:nvCxnSpPr>
        <p:spPr bwMode="auto">
          <a:xfrm flipH="1">
            <a:off x="3203848" y="4371974"/>
            <a:ext cx="2723046" cy="17228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Текстово поле 17"/>
          <p:cNvSpPr txBox="1"/>
          <p:nvPr/>
        </p:nvSpPr>
        <p:spPr>
          <a:xfrm>
            <a:off x="5960145" y="4734134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Закръгля десетичната част на число</a:t>
            </a:r>
          </a:p>
        </p:txBody>
      </p:sp>
      <p:cxnSp>
        <p:nvCxnSpPr>
          <p:cNvPr id="20" name="Съединител &quot;права стрелка&quot; 19"/>
          <p:cNvCxnSpPr>
            <a:stCxn id="18" idx="1"/>
          </p:cNvCxnSpPr>
          <p:nvPr/>
        </p:nvCxnSpPr>
        <p:spPr bwMode="auto">
          <a:xfrm flipH="1" flipV="1">
            <a:off x="3635896" y="5013176"/>
            <a:ext cx="2324249" cy="4412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Текстово поле 20"/>
          <p:cNvSpPr txBox="1"/>
          <p:nvPr/>
        </p:nvSpPr>
        <p:spPr>
          <a:xfrm>
            <a:off x="5944589" y="5556846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Задава скорост на комуникация на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UART</a:t>
            </a:r>
            <a:endParaRPr lang="bg-BG" sz="1800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23" name="Съединител &quot;права стрелка&quot; 22"/>
          <p:cNvCxnSpPr>
            <a:stCxn id="21" idx="1"/>
          </p:cNvCxnSpPr>
          <p:nvPr/>
        </p:nvCxnSpPr>
        <p:spPr bwMode="auto">
          <a:xfrm flipH="1" flipV="1">
            <a:off x="4101302" y="5454503"/>
            <a:ext cx="1843287" cy="42550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04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988840"/>
            <a:ext cx="5257143" cy="3619048"/>
          </a:xfrm>
          <a:prstGeom prst="rect">
            <a:avLst/>
          </a:prstGeom>
        </p:spPr>
      </p:pic>
      <p:sp>
        <p:nvSpPr>
          <p:cNvPr id="5" name="Текстово поле 4"/>
          <p:cNvSpPr txBox="1"/>
          <p:nvPr/>
        </p:nvSpPr>
        <p:spPr>
          <a:xfrm>
            <a:off x="1439652" y="594928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Включва терминал</a:t>
            </a:r>
          </a:p>
        </p:txBody>
      </p:sp>
      <p:cxnSp>
        <p:nvCxnSpPr>
          <p:cNvPr id="7" name="Съединител &quot;права стрелка&quot; 6"/>
          <p:cNvCxnSpPr>
            <a:stCxn id="5" idx="0"/>
          </p:cNvCxnSpPr>
          <p:nvPr/>
        </p:nvCxnSpPr>
        <p:spPr bwMode="auto">
          <a:xfrm flipV="1">
            <a:off x="2123728" y="5373216"/>
            <a:ext cx="360040" cy="57606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Текстово поле 7"/>
          <p:cNvSpPr txBox="1"/>
          <p:nvPr/>
        </p:nvSpPr>
        <p:spPr>
          <a:xfrm>
            <a:off x="2915816" y="594928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Изключва терминал</a:t>
            </a:r>
          </a:p>
        </p:txBody>
      </p:sp>
      <p:cxnSp>
        <p:nvCxnSpPr>
          <p:cNvPr id="10" name="Съединител &quot;права стрелка&quot; 9"/>
          <p:cNvCxnSpPr>
            <a:stCxn id="8" idx="0"/>
          </p:cNvCxnSpPr>
          <p:nvPr/>
        </p:nvCxnSpPr>
        <p:spPr bwMode="auto">
          <a:xfrm flipH="1" flipV="1">
            <a:off x="2987824" y="5373216"/>
            <a:ext cx="612068" cy="57606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Съединител &quot;права стрелка&quot; 11"/>
          <p:cNvCxnSpPr>
            <a:stCxn id="13" idx="0"/>
          </p:cNvCxnSpPr>
          <p:nvPr/>
        </p:nvCxnSpPr>
        <p:spPr bwMode="auto">
          <a:xfrm flipH="1" flipV="1">
            <a:off x="7236296" y="5517233"/>
            <a:ext cx="468052" cy="44397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Текстово поле 12"/>
          <p:cNvSpPr txBox="1"/>
          <p:nvPr/>
        </p:nvSpPr>
        <p:spPr>
          <a:xfrm>
            <a:off x="7020272" y="5961211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Настройва терминал</a:t>
            </a:r>
          </a:p>
        </p:txBody>
      </p:sp>
      <p:sp>
        <p:nvSpPr>
          <p:cNvPr id="17" name="Текстово поле 16"/>
          <p:cNvSpPr txBox="1"/>
          <p:nvPr/>
        </p:nvSpPr>
        <p:spPr>
          <a:xfrm>
            <a:off x="4689434" y="594928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Изчиства терминал</a:t>
            </a:r>
          </a:p>
        </p:txBody>
      </p:sp>
      <p:cxnSp>
        <p:nvCxnSpPr>
          <p:cNvPr id="19" name="Съединител &quot;права стрелка&quot; 18"/>
          <p:cNvCxnSpPr>
            <a:stCxn id="17" idx="0"/>
          </p:cNvCxnSpPr>
          <p:nvPr/>
        </p:nvCxnSpPr>
        <p:spPr bwMode="auto">
          <a:xfrm flipH="1" flipV="1">
            <a:off x="3779912" y="5373216"/>
            <a:ext cx="1593598" cy="57606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7620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u="sng" dirty="0"/>
              <a:t>Цифров сигнал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1371600" y="1628800"/>
            <a:ext cx="7772400" cy="4248472"/>
          </a:xfrm>
        </p:spPr>
        <p:txBody>
          <a:bodyPr/>
          <a:lstStyle/>
          <a:p>
            <a:r>
              <a:rPr lang="ru-RU" dirty="0" err="1"/>
              <a:t>Цифров</a:t>
            </a:r>
            <a:r>
              <a:rPr lang="ru-RU" dirty="0"/>
              <a:t> сигнал е аналогов сигнал, </a:t>
            </a:r>
            <a:r>
              <a:rPr lang="ru-RU" dirty="0" err="1"/>
              <a:t>който</a:t>
            </a:r>
            <a:r>
              <a:rPr lang="ru-RU" dirty="0"/>
              <a:t> е </a:t>
            </a:r>
            <a:r>
              <a:rPr lang="ru-RU" dirty="0" err="1"/>
              <a:t>дискретизиран</a:t>
            </a:r>
            <a:r>
              <a:rPr lang="ru-RU" dirty="0"/>
              <a:t> </a:t>
            </a:r>
            <a:r>
              <a:rPr lang="ru-RU" dirty="0" err="1"/>
              <a:t>във</a:t>
            </a:r>
            <a:r>
              <a:rPr lang="ru-RU" dirty="0"/>
              <a:t> </a:t>
            </a:r>
            <a:r>
              <a:rPr lang="ru-RU" dirty="0" err="1"/>
              <a:t>времето</a:t>
            </a:r>
            <a:r>
              <a:rPr lang="ru-RU" dirty="0"/>
              <a:t> и </a:t>
            </a:r>
            <a:r>
              <a:rPr lang="ru-RU" dirty="0" err="1"/>
              <a:t>квантуван</a:t>
            </a:r>
            <a:r>
              <a:rPr lang="ru-RU" dirty="0"/>
              <a:t> по </a:t>
            </a:r>
            <a:r>
              <a:rPr lang="ru-RU" dirty="0" err="1"/>
              <a:t>ниво</a:t>
            </a:r>
            <a:r>
              <a:rPr lang="ru-RU" dirty="0"/>
              <a:t>;</a:t>
            </a:r>
          </a:p>
          <a:p>
            <a:r>
              <a:rPr lang="ru-RU" dirty="0"/>
              <a:t>За да </a:t>
            </a:r>
            <a:r>
              <a:rPr lang="ru-RU" dirty="0" err="1"/>
              <a:t>прочетем</a:t>
            </a:r>
            <a:r>
              <a:rPr lang="ru-RU" dirty="0"/>
              <a:t> </a:t>
            </a:r>
            <a:r>
              <a:rPr lang="ru-RU" dirty="0" err="1"/>
              <a:t>цифров</a:t>
            </a:r>
            <a:r>
              <a:rPr lang="ru-RU" dirty="0"/>
              <a:t> сигнал трябва да </a:t>
            </a:r>
            <a:r>
              <a:rPr lang="ru-RU" dirty="0" smtClean="0"/>
              <a:t>използваме</a:t>
            </a:r>
            <a:r>
              <a:rPr lang="en-US" dirty="0" smtClean="0"/>
              <a:t> </a:t>
            </a:r>
            <a:r>
              <a:rPr lang="bg-BG" dirty="0" smtClean="0"/>
              <a:t>съответните блокове;</a:t>
            </a:r>
            <a:r>
              <a:rPr lang="ru-RU" dirty="0" smtClean="0"/>
              <a:t> </a:t>
            </a:r>
            <a:endParaRPr lang="bg-BG" dirty="0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8C63152C-B21F-074F-2C46-D37E6965E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4365104"/>
            <a:ext cx="3888432" cy="218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33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140968"/>
            <a:ext cx="3472024" cy="2304256"/>
          </a:xfrm>
          <a:prstGeom prst="rect">
            <a:avLst/>
          </a:prstGeom>
        </p:spPr>
      </p:pic>
      <p:sp>
        <p:nvSpPr>
          <p:cNvPr id="5" name="Текстово поле 4"/>
          <p:cNvSpPr txBox="1"/>
          <p:nvPr/>
        </p:nvSpPr>
        <p:spPr>
          <a:xfrm>
            <a:off x="6106243" y="2920298"/>
            <a:ext cx="25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Прочитане на цифров пин</a:t>
            </a:r>
          </a:p>
        </p:txBody>
      </p:sp>
      <p:sp>
        <p:nvSpPr>
          <p:cNvPr id="6" name="Текстово поле 5"/>
          <p:cNvSpPr txBox="1"/>
          <p:nvPr/>
        </p:nvSpPr>
        <p:spPr>
          <a:xfrm>
            <a:off x="6106243" y="3429000"/>
            <a:ext cx="262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Прочитане на аналогов пин</a:t>
            </a:r>
          </a:p>
        </p:txBody>
      </p:sp>
      <p:sp>
        <p:nvSpPr>
          <p:cNvPr id="7" name="Текстово поле 6"/>
          <p:cNvSpPr txBox="1"/>
          <p:nvPr/>
        </p:nvSpPr>
        <p:spPr>
          <a:xfrm>
            <a:off x="6129871" y="4077072"/>
            <a:ext cx="2386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Промяна на състоянието на цифров пин</a:t>
            </a:r>
          </a:p>
        </p:txBody>
      </p:sp>
      <p:sp>
        <p:nvSpPr>
          <p:cNvPr id="8" name="Текстово поле 7"/>
          <p:cNvSpPr txBox="1"/>
          <p:nvPr/>
        </p:nvSpPr>
        <p:spPr>
          <a:xfrm>
            <a:off x="6131608" y="5016670"/>
            <a:ext cx="2386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Промяна на състоянието на аналогов пин</a:t>
            </a:r>
          </a:p>
        </p:txBody>
      </p:sp>
      <p:cxnSp>
        <p:nvCxnSpPr>
          <p:cNvPr id="10" name="Съединител &quot;права стрелка&quot; 9"/>
          <p:cNvCxnSpPr>
            <a:stCxn id="5" idx="1"/>
          </p:cNvCxnSpPr>
          <p:nvPr/>
        </p:nvCxnSpPr>
        <p:spPr bwMode="auto">
          <a:xfrm flipH="1">
            <a:off x="3563888" y="3104964"/>
            <a:ext cx="2542355" cy="50870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Съединител &quot;права стрелка&quot; 11"/>
          <p:cNvCxnSpPr>
            <a:stCxn id="6" idx="1"/>
          </p:cNvCxnSpPr>
          <p:nvPr/>
        </p:nvCxnSpPr>
        <p:spPr bwMode="auto">
          <a:xfrm flipH="1">
            <a:off x="3491880" y="3613666"/>
            <a:ext cx="2614363" cy="39139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Съединител &quot;права стрелка&quot; 13"/>
          <p:cNvCxnSpPr>
            <a:stCxn id="7" idx="1"/>
          </p:cNvCxnSpPr>
          <p:nvPr/>
        </p:nvCxnSpPr>
        <p:spPr bwMode="auto">
          <a:xfrm flipH="1">
            <a:off x="4283968" y="4400238"/>
            <a:ext cx="1845903" cy="10888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Съединител &quot;права стрелка&quot; 15"/>
          <p:cNvCxnSpPr>
            <a:stCxn id="8" idx="1"/>
          </p:cNvCxnSpPr>
          <p:nvPr/>
        </p:nvCxnSpPr>
        <p:spPr bwMode="auto">
          <a:xfrm flipH="1" flipV="1">
            <a:off x="4067944" y="5085184"/>
            <a:ext cx="2063664" cy="25465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266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AEB499AF-EB49-C308-C7F7-D92BE66C0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420888"/>
            <a:ext cx="4907253" cy="3944438"/>
          </a:xfrm>
          <a:prstGeom prst="rect">
            <a:avLst/>
          </a:prstGeom>
        </p:spPr>
      </p:pic>
      <p:cxnSp>
        <p:nvCxnSpPr>
          <p:cNvPr id="7" name="Съединител &quot;права стрелка&quot; 6">
            <a:extLst>
              <a:ext uri="{FF2B5EF4-FFF2-40B4-BE49-F238E27FC236}">
                <a16:creationId xmlns:a16="http://schemas.microsoft.com/office/drawing/2014/main" id="{C0D3E930-B999-A621-C993-AB813DF41919}"/>
              </a:ext>
            </a:extLst>
          </p:cNvPr>
          <p:cNvCxnSpPr/>
          <p:nvPr/>
        </p:nvCxnSpPr>
        <p:spPr bwMode="auto">
          <a:xfrm flipV="1">
            <a:off x="1979712" y="4581128"/>
            <a:ext cx="1152128" cy="57606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Съединител &quot;права стрелка&quot; 8">
            <a:extLst>
              <a:ext uri="{FF2B5EF4-FFF2-40B4-BE49-F238E27FC236}">
                <a16:creationId xmlns:a16="http://schemas.microsoft.com/office/drawing/2014/main" id="{57A03F16-48DE-F094-AB73-186CAEAA5499}"/>
              </a:ext>
            </a:extLst>
          </p:cNvPr>
          <p:cNvCxnSpPr/>
          <p:nvPr/>
        </p:nvCxnSpPr>
        <p:spPr bwMode="auto">
          <a:xfrm flipH="1" flipV="1">
            <a:off x="7236296" y="4581128"/>
            <a:ext cx="936104" cy="72008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0355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4427984" y="797740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C00000"/>
                </a:solidFill>
                <a:latin typeface="+mn-lt"/>
              </a:rPr>
              <a:t>Бутон А</a:t>
            </a:r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F6629504-8D8C-C590-5A00-EFFBC68DA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00808"/>
            <a:ext cx="4580017" cy="2568163"/>
          </a:xfrm>
          <a:prstGeom prst="rect">
            <a:avLst/>
          </a:prstGeom>
        </p:spPr>
      </p:pic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C430E1B9-DF09-EF26-CA01-B26B3A387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947" y="4365104"/>
            <a:ext cx="4183743" cy="2400508"/>
          </a:xfrm>
          <a:prstGeom prst="rect">
            <a:avLst/>
          </a:prstGeom>
        </p:spPr>
      </p:pic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C1764342-4DB7-14F7-52CD-F7B478F23FB1}"/>
              </a:ext>
            </a:extLst>
          </p:cNvPr>
          <p:cNvSpPr txBox="1"/>
          <p:nvPr/>
        </p:nvSpPr>
        <p:spPr>
          <a:xfrm>
            <a:off x="7020272" y="2754056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C00000"/>
                </a:solidFill>
                <a:latin typeface="+mn-lt"/>
              </a:rPr>
              <a:t>Вариант 1</a:t>
            </a:r>
          </a:p>
        </p:txBody>
      </p:sp>
      <p:sp>
        <p:nvSpPr>
          <p:cNvPr id="15" name="Текстово поле 14">
            <a:extLst>
              <a:ext uri="{FF2B5EF4-FFF2-40B4-BE49-F238E27FC236}">
                <a16:creationId xmlns:a16="http://schemas.microsoft.com/office/drawing/2014/main" id="{F57BB17D-3B50-69E1-3098-29F790ED7BCC}"/>
              </a:ext>
            </a:extLst>
          </p:cNvPr>
          <p:cNvSpPr txBox="1"/>
          <p:nvPr/>
        </p:nvSpPr>
        <p:spPr>
          <a:xfrm>
            <a:off x="7011403" y="5334525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C00000"/>
                </a:solidFill>
                <a:latin typeface="+mn-lt"/>
              </a:rPr>
              <a:t>Вариант 2</a:t>
            </a:r>
          </a:p>
        </p:txBody>
      </p:sp>
      <p:cxnSp>
        <p:nvCxnSpPr>
          <p:cNvPr id="17" name="Съединител &quot;права стрелка&quot; 16">
            <a:extLst>
              <a:ext uri="{FF2B5EF4-FFF2-40B4-BE49-F238E27FC236}">
                <a16:creationId xmlns:a16="http://schemas.microsoft.com/office/drawing/2014/main" id="{54A05CDE-D8EA-FBDB-4926-413329BA30BB}"/>
              </a:ext>
            </a:extLst>
          </p:cNvPr>
          <p:cNvCxnSpPr>
            <a:stCxn id="14" idx="1"/>
          </p:cNvCxnSpPr>
          <p:nvPr/>
        </p:nvCxnSpPr>
        <p:spPr bwMode="auto">
          <a:xfrm flipH="1">
            <a:off x="5574690" y="2984889"/>
            <a:ext cx="1445582" cy="8407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Съединител &quot;права стрелка&quot; 18">
            <a:extLst>
              <a:ext uri="{FF2B5EF4-FFF2-40B4-BE49-F238E27FC236}">
                <a16:creationId xmlns:a16="http://schemas.microsoft.com/office/drawing/2014/main" id="{0CB076D0-8F08-6272-B2FC-99522DD1A308}"/>
              </a:ext>
            </a:extLst>
          </p:cNvPr>
          <p:cNvCxnSpPr>
            <a:stCxn id="15" idx="1"/>
          </p:cNvCxnSpPr>
          <p:nvPr/>
        </p:nvCxnSpPr>
        <p:spPr bwMode="auto">
          <a:xfrm flipH="1">
            <a:off x="5436096" y="5565358"/>
            <a:ext cx="1575307" cy="9589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" name="Правоъгълник 3"/>
          <p:cNvSpPr/>
          <p:nvPr/>
        </p:nvSpPr>
        <p:spPr>
          <a:xfrm>
            <a:off x="7866086" y="1159608"/>
            <a:ext cx="1277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button_1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5054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u="sng" dirty="0"/>
              <a:t>Аналогов сигнал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1371600" y="1628800"/>
            <a:ext cx="7772400" cy="5229200"/>
          </a:xfrm>
        </p:spPr>
        <p:txBody>
          <a:bodyPr/>
          <a:lstStyle/>
          <a:p>
            <a:r>
              <a:rPr lang="ru-RU" dirty="0" err="1"/>
              <a:t>Аналоговият</a:t>
            </a:r>
            <a:r>
              <a:rPr lang="ru-RU" dirty="0"/>
              <a:t> сигнал е сигнал, </a:t>
            </a:r>
            <a:r>
              <a:rPr lang="ru-RU" dirty="0" err="1"/>
              <a:t>който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има</a:t>
            </a:r>
            <a:r>
              <a:rPr lang="ru-RU" dirty="0"/>
              <a:t> </a:t>
            </a:r>
            <a:r>
              <a:rPr lang="ru-RU" dirty="0" err="1"/>
              <a:t>безкраен</a:t>
            </a:r>
            <a:r>
              <a:rPr lang="ru-RU" dirty="0"/>
              <a:t> </a:t>
            </a:r>
            <a:r>
              <a:rPr lang="ru-RU" dirty="0" err="1"/>
              <a:t>брой</a:t>
            </a:r>
            <a:r>
              <a:rPr lang="ru-RU" dirty="0"/>
              <a:t> близки </a:t>
            </a:r>
            <a:r>
              <a:rPr lang="ru-RU" dirty="0" err="1"/>
              <a:t>стойности</a:t>
            </a:r>
            <a:r>
              <a:rPr lang="ru-RU" dirty="0"/>
              <a:t>, </a:t>
            </a:r>
            <a:r>
              <a:rPr lang="ru-RU" dirty="0" err="1"/>
              <a:t>принадлежащи</a:t>
            </a:r>
            <a:r>
              <a:rPr lang="ru-RU" dirty="0"/>
              <a:t>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едно</a:t>
            </a:r>
            <a:r>
              <a:rPr lang="ru-RU" dirty="0"/>
              <a:t> </a:t>
            </a:r>
            <a:r>
              <a:rPr lang="ru-RU" dirty="0" err="1"/>
              <a:t>непрекъснато</a:t>
            </a:r>
            <a:r>
              <a:rPr lang="ru-RU" dirty="0"/>
              <a:t> множество от </a:t>
            </a:r>
            <a:r>
              <a:rPr lang="ru-RU" dirty="0" err="1"/>
              <a:t>стойности</a:t>
            </a:r>
            <a:r>
              <a:rPr lang="ru-RU" dirty="0"/>
              <a:t>; </a:t>
            </a:r>
          </a:p>
          <a:p>
            <a:r>
              <a:rPr lang="ru-RU" dirty="0"/>
              <a:t>За </a:t>
            </a:r>
            <a:r>
              <a:rPr lang="ru-RU" dirty="0" err="1"/>
              <a:t>разлика</a:t>
            </a:r>
            <a:r>
              <a:rPr lang="ru-RU" dirty="0"/>
              <a:t> от </a:t>
            </a:r>
            <a:r>
              <a:rPr lang="ru-RU" dirty="0" err="1"/>
              <a:t>дискретните</a:t>
            </a:r>
            <a:r>
              <a:rPr lang="ru-RU" dirty="0"/>
              <a:t> </a:t>
            </a:r>
            <a:r>
              <a:rPr lang="ru-RU" dirty="0" err="1"/>
              <a:t>сигнали</a:t>
            </a:r>
            <a:r>
              <a:rPr lang="ru-RU" dirty="0"/>
              <a:t>, </a:t>
            </a:r>
            <a:r>
              <a:rPr lang="ru-RU" dirty="0" err="1"/>
              <a:t>аналоговите</a:t>
            </a:r>
            <a:r>
              <a:rPr lang="ru-RU" dirty="0"/>
              <a:t> </a:t>
            </a:r>
            <a:r>
              <a:rPr lang="ru-RU" dirty="0" err="1"/>
              <a:t>сигнали</a:t>
            </a:r>
            <a:r>
              <a:rPr lang="ru-RU" dirty="0"/>
              <a:t> се </a:t>
            </a:r>
            <a:r>
              <a:rPr lang="ru-RU" dirty="0" err="1"/>
              <a:t>описват</a:t>
            </a:r>
            <a:r>
              <a:rPr lang="ru-RU" dirty="0"/>
              <a:t> с </a:t>
            </a:r>
            <a:r>
              <a:rPr lang="ru-RU" dirty="0" err="1"/>
              <a:t>непрекъснати</a:t>
            </a:r>
            <a:r>
              <a:rPr lang="ru-RU" dirty="0"/>
              <a:t> функции на </a:t>
            </a:r>
            <a:r>
              <a:rPr lang="ru-RU" dirty="0" err="1"/>
              <a:t>времето</a:t>
            </a:r>
            <a:r>
              <a:rPr lang="ru-RU" dirty="0"/>
              <a:t>; </a:t>
            </a:r>
          </a:p>
          <a:p>
            <a:r>
              <a:rPr lang="ru-RU" dirty="0" err="1"/>
              <a:t>Затова</a:t>
            </a:r>
            <a:r>
              <a:rPr lang="ru-RU" dirty="0"/>
              <a:t> </a:t>
            </a:r>
            <a:r>
              <a:rPr lang="ru-RU" dirty="0" err="1"/>
              <a:t>аналоговият</a:t>
            </a:r>
            <a:r>
              <a:rPr lang="ru-RU" dirty="0"/>
              <a:t> сигнал </a:t>
            </a:r>
            <a:r>
              <a:rPr lang="ru-RU" dirty="0" err="1"/>
              <a:t>често</a:t>
            </a:r>
            <a:r>
              <a:rPr lang="ru-RU" dirty="0"/>
              <a:t> се </a:t>
            </a:r>
            <a:r>
              <a:rPr lang="ru-RU" dirty="0" err="1"/>
              <a:t>нарича</a:t>
            </a:r>
            <a:r>
              <a:rPr lang="ru-RU" dirty="0"/>
              <a:t> и </a:t>
            </a:r>
            <a:r>
              <a:rPr lang="ru-RU" dirty="0" err="1"/>
              <a:t>непрекъснат</a:t>
            </a:r>
            <a:r>
              <a:rPr lang="ru-RU" dirty="0"/>
              <a:t> сигнал;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57414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FA848763-B866-1F8F-B3B2-3849A07F5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623" y="1844824"/>
            <a:ext cx="2232249" cy="1008113"/>
          </a:xfrm>
          <a:prstGeom prst="rect">
            <a:avLst/>
          </a:prstGeom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9B74D8A9-5330-A591-C40C-65688423E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140968"/>
            <a:ext cx="4890120" cy="3618689"/>
          </a:xfrm>
          <a:prstGeom prst="rect">
            <a:avLst/>
          </a:prstGeom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199DEA96-C1D8-55C2-C4EA-4C33C1723245}"/>
              </a:ext>
            </a:extLst>
          </p:cNvPr>
          <p:cNvSpPr txBox="1"/>
          <p:nvPr/>
        </p:nvSpPr>
        <p:spPr>
          <a:xfrm>
            <a:off x="7020272" y="4001289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Аналогово-цифров</a:t>
            </a:r>
          </a:p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преобразувател</a:t>
            </a: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047B5E18-8A12-9B27-D40A-30C152C44815}"/>
              </a:ext>
            </a:extLst>
          </p:cNvPr>
          <p:cNvSpPr txBox="1"/>
          <p:nvPr/>
        </p:nvSpPr>
        <p:spPr>
          <a:xfrm>
            <a:off x="6876256" y="2164214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Аналогов сигнал</a:t>
            </a:r>
          </a:p>
        </p:txBody>
      </p:sp>
      <p:cxnSp>
        <p:nvCxnSpPr>
          <p:cNvPr id="9" name="Съединител &quot;права стрелка&quot; 8">
            <a:extLst>
              <a:ext uri="{FF2B5EF4-FFF2-40B4-BE49-F238E27FC236}">
                <a16:creationId xmlns:a16="http://schemas.microsoft.com/office/drawing/2014/main" id="{4FDBEE23-20F2-9A0E-CF80-A0843BC8D174}"/>
              </a:ext>
            </a:extLst>
          </p:cNvPr>
          <p:cNvCxnSpPr>
            <a:stCxn id="7" idx="1"/>
          </p:cNvCxnSpPr>
          <p:nvPr/>
        </p:nvCxnSpPr>
        <p:spPr bwMode="auto">
          <a:xfrm flipH="1">
            <a:off x="5436096" y="2348880"/>
            <a:ext cx="144016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Съединител &quot;права стрелка&quot; 10">
            <a:extLst>
              <a:ext uri="{FF2B5EF4-FFF2-40B4-BE49-F238E27FC236}">
                <a16:creationId xmlns:a16="http://schemas.microsoft.com/office/drawing/2014/main" id="{B140CBDC-8424-53B8-BCB0-A09008065CB4}"/>
              </a:ext>
            </a:extLst>
          </p:cNvPr>
          <p:cNvCxnSpPr>
            <a:stCxn id="6" idx="2"/>
          </p:cNvCxnSpPr>
          <p:nvPr/>
        </p:nvCxnSpPr>
        <p:spPr bwMode="auto">
          <a:xfrm flipH="1">
            <a:off x="6732240" y="4647620"/>
            <a:ext cx="1220339" cy="58158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883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u="sng" dirty="0"/>
              <a:t>Променлива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ru-RU" dirty="0" err="1"/>
              <a:t>програмирането</a:t>
            </a:r>
            <a:r>
              <a:rPr lang="ru-RU" dirty="0"/>
              <a:t> </a:t>
            </a:r>
            <a:r>
              <a:rPr lang="ru-RU" dirty="0" err="1"/>
              <a:t>променлива</a:t>
            </a:r>
            <a:r>
              <a:rPr lang="ru-RU" dirty="0"/>
              <a:t> е </a:t>
            </a:r>
            <a:r>
              <a:rPr lang="ru-RU" dirty="0" err="1"/>
              <a:t>място</a:t>
            </a:r>
            <a:r>
              <a:rPr lang="ru-RU" dirty="0"/>
              <a:t> за </a:t>
            </a:r>
            <a:r>
              <a:rPr lang="ru-RU" dirty="0" err="1"/>
              <a:t>съхранение</a:t>
            </a:r>
            <a:r>
              <a:rPr lang="ru-RU" dirty="0"/>
              <a:t> на </a:t>
            </a:r>
            <a:r>
              <a:rPr lang="ru-RU" dirty="0" err="1"/>
              <a:t>някаква</a:t>
            </a:r>
            <a:r>
              <a:rPr lang="ru-RU" dirty="0"/>
              <a:t> </a:t>
            </a:r>
            <a:r>
              <a:rPr lang="ru-RU" dirty="0" err="1"/>
              <a:t>стойност</a:t>
            </a:r>
            <a:r>
              <a:rPr lang="ru-RU" dirty="0"/>
              <a:t> в </a:t>
            </a:r>
            <a:r>
              <a:rPr lang="ru-RU" dirty="0" err="1"/>
              <a:t>оперативната</a:t>
            </a:r>
            <a:r>
              <a:rPr lang="ru-RU" dirty="0"/>
              <a:t> </a:t>
            </a:r>
            <a:r>
              <a:rPr lang="ru-RU" dirty="0" err="1"/>
              <a:t>памет</a:t>
            </a:r>
            <a:r>
              <a:rPr lang="ru-RU" dirty="0"/>
              <a:t> на </a:t>
            </a:r>
            <a:r>
              <a:rPr lang="ru-RU" dirty="0" err="1"/>
              <a:t>компютъра</a:t>
            </a:r>
            <a:r>
              <a:rPr lang="ru-RU" dirty="0"/>
              <a:t>;</a:t>
            </a:r>
          </a:p>
          <a:p>
            <a:r>
              <a:rPr lang="ru-RU" dirty="0"/>
              <a:t>Всяка </a:t>
            </a:r>
            <a:r>
              <a:rPr lang="ru-RU" dirty="0" err="1"/>
              <a:t>променлива</a:t>
            </a:r>
            <a:r>
              <a:rPr lang="ru-RU" dirty="0"/>
              <a:t> </a:t>
            </a:r>
            <a:r>
              <a:rPr lang="ru-RU" dirty="0" err="1"/>
              <a:t>има</a:t>
            </a:r>
            <a:r>
              <a:rPr lang="ru-RU" dirty="0"/>
              <a:t> </a:t>
            </a:r>
            <a:r>
              <a:rPr lang="ru-RU" dirty="0" err="1"/>
              <a:t>собствено</a:t>
            </a:r>
            <a:r>
              <a:rPr lang="ru-RU" dirty="0"/>
              <a:t> </a:t>
            </a:r>
            <a:r>
              <a:rPr lang="ru-RU" dirty="0" err="1"/>
              <a:t>име</a:t>
            </a:r>
            <a:r>
              <a:rPr lang="ru-RU" dirty="0"/>
              <a:t>, </a:t>
            </a:r>
            <a:r>
              <a:rPr lang="ru-RU" dirty="0" err="1"/>
              <a:t>което</a:t>
            </a:r>
            <a:r>
              <a:rPr lang="ru-RU" dirty="0"/>
              <a:t> </a:t>
            </a:r>
            <a:r>
              <a:rPr lang="ru-RU" dirty="0" err="1"/>
              <a:t>започва</a:t>
            </a:r>
            <a:r>
              <a:rPr lang="ru-RU" dirty="0"/>
              <a:t> </a:t>
            </a:r>
            <a:r>
              <a:rPr lang="ru-RU" dirty="0" err="1"/>
              <a:t>със</a:t>
            </a:r>
            <a:r>
              <a:rPr lang="ru-RU" dirty="0"/>
              <a:t> символ от </a:t>
            </a:r>
            <a:r>
              <a:rPr lang="ru-RU" dirty="0" err="1"/>
              <a:t>латиницата</a:t>
            </a:r>
            <a:r>
              <a:rPr lang="ru-RU" dirty="0"/>
              <a:t> и не </a:t>
            </a:r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съдържа</a:t>
            </a:r>
            <a:r>
              <a:rPr lang="ru-RU" dirty="0"/>
              <a:t> в себе си </a:t>
            </a:r>
            <a:r>
              <a:rPr lang="ru-RU" dirty="0" err="1"/>
              <a:t>празни</a:t>
            </a:r>
            <a:r>
              <a:rPr lang="ru-RU" dirty="0"/>
              <a:t> </a:t>
            </a:r>
            <a:r>
              <a:rPr lang="ru-RU" dirty="0" err="1"/>
              <a:t>интервали</a:t>
            </a:r>
            <a:r>
              <a:rPr lang="ru-RU" dirty="0"/>
              <a:t> или </a:t>
            </a:r>
            <a:r>
              <a:rPr lang="ru-RU" dirty="0" err="1"/>
              <a:t>специални</a:t>
            </a:r>
            <a:r>
              <a:rPr lang="ru-RU" dirty="0"/>
              <a:t> </a:t>
            </a:r>
            <a:r>
              <a:rPr lang="ru-RU" dirty="0" err="1"/>
              <a:t>символи</a:t>
            </a:r>
            <a:r>
              <a:rPr lang="ru-RU" dirty="0"/>
              <a:t>;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315956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u="sng" dirty="0" err="1"/>
              <a:t>Потенциометър</a:t>
            </a:r>
            <a:endParaRPr lang="bg-BG" b="1" u="sn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1371600" y="1628800"/>
            <a:ext cx="7772400" cy="5229200"/>
          </a:xfrm>
        </p:spPr>
        <p:txBody>
          <a:bodyPr/>
          <a:lstStyle/>
          <a:p>
            <a:r>
              <a:rPr lang="ru-RU" dirty="0" err="1"/>
              <a:t>Потенциометърът</a:t>
            </a:r>
            <a:r>
              <a:rPr lang="ru-RU" dirty="0"/>
              <a:t> е резистор с 3 извода, с </a:t>
            </a:r>
            <a:r>
              <a:rPr lang="ru-RU" dirty="0" err="1"/>
              <a:t>който</a:t>
            </a:r>
            <a:r>
              <a:rPr lang="ru-RU" dirty="0"/>
              <a:t> е </a:t>
            </a:r>
            <a:r>
              <a:rPr lang="ru-RU" dirty="0" err="1"/>
              <a:t>възможно</a:t>
            </a:r>
            <a:r>
              <a:rPr lang="ru-RU" dirty="0"/>
              <a:t> при </a:t>
            </a:r>
            <a:r>
              <a:rPr lang="ru-RU" dirty="0" err="1"/>
              <a:t>промяната</a:t>
            </a:r>
            <a:r>
              <a:rPr lang="ru-RU" dirty="0"/>
              <a:t> на </a:t>
            </a:r>
            <a:r>
              <a:rPr lang="ru-RU" dirty="0" err="1"/>
              <a:t>съпротивлението</a:t>
            </a:r>
            <a:r>
              <a:rPr lang="ru-RU" dirty="0"/>
              <a:t> чрез </a:t>
            </a:r>
            <a:r>
              <a:rPr lang="ru-RU" dirty="0" err="1"/>
              <a:t>плъзгащ</a:t>
            </a:r>
            <a:r>
              <a:rPr lang="ru-RU" dirty="0"/>
              <a:t> контакт в </a:t>
            </a:r>
            <a:r>
              <a:rPr lang="ru-RU" dirty="0" err="1"/>
              <a:t>електрическата</a:t>
            </a:r>
            <a:r>
              <a:rPr lang="ru-RU" dirty="0"/>
              <a:t> верига, да се </a:t>
            </a:r>
            <a:r>
              <a:rPr lang="ru-RU" dirty="0" err="1"/>
              <a:t>променя</a:t>
            </a:r>
            <a:r>
              <a:rPr lang="ru-RU" dirty="0"/>
              <a:t> </a:t>
            </a:r>
            <a:r>
              <a:rPr lang="ru-RU" dirty="0" err="1"/>
              <a:t>изходното</a:t>
            </a:r>
            <a:r>
              <a:rPr lang="ru-RU" dirty="0"/>
              <a:t> </a:t>
            </a:r>
            <a:r>
              <a:rPr lang="ru-RU" dirty="0" err="1"/>
              <a:t>електрическото</a:t>
            </a:r>
            <a:r>
              <a:rPr lang="ru-RU" dirty="0"/>
              <a:t> </a:t>
            </a:r>
            <a:r>
              <a:rPr lang="ru-RU" dirty="0" err="1"/>
              <a:t>напрежение</a:t>
            </a:r>
            <a:r>
              <a:rPr lang="ru-RU" dirty="0"/>
              <a:t> в </a:t>
            </a:r>
            <a:r>
              <a:rPr lang="ru-RU" dirty="0" err="1"/>
              <a:t>предварително</a:t>
            </a:r>
            <a:r>
              <a:rPr lang="ru-RU" dirty="0"/>
              <a:t> конструктивно </a:t>
            </a:r>
            <a:r>
              <a:rPr lang="ru-RU" dirty="0" err="1"/>
              <a:t>зададени</a:t>
            </a:r>
            <a:r>
              <a:rPr lang="ru-RU" dirty="0"/>
              <a:t> </a:t>
            </a:r>
            <a:r>
              <a:rPr lang="ru-RU" dirty="0" err="1"/>
              <a:t>граници</a:t>
            </a:r>
            <a:r>
              <a:rPr lang="ru-RU" dirty="0"/>
              <a:t>; </a:t>
            </a:r>
          </a:p>
          <a:p>
            <a:r>
              <a:rPr lang="ru-RU" dirty="0" err="1"/>
              <a:t>Плъзгащият</a:t>
            </a:r>
            <a:r>
              <a:rPr lang="ru-RU" dirty="0"/>
              <a:t> контакт на </a:t>
            </a:r>
            <a:r>
              <a:rPr lang="ru-RU" dirty="0" err="1"/>
              <a:t>този</a:t>
            </a:r>
            <a:r>
              <a:rPr lang="ru-RU" dirty="0"/>
              <a:t> </a:t>
            </a:r>
            <a:r>
              <a:rPr lang="ru-RU" dirty="0" err="1"/>
              <a:t>пасивен</a:t>
            </a:r>
            <a:r>
              <a:rPr lang="ru-RU" dirty="0"/>
              <a:t> компонент е </a:t>
            </a:r>
            <a:r>
              <a:rPr lang="ru-RU" dirty="0" err="1"/>
              <a:t>единия</a:t>
            </a:r>
            <a:r>
              <a:rPr lang="ru-RU" dirty="0"/>
              <a:t> от </a:t>
            </a:r>
            <a:r>
              <a:rPr lang="ru-RU" dirty="0" err="1"/>
              <a:t>изходните</a:t>
            </a:r>
            <a:r>
              <a:rPr lang="ru-RU" dirty="0"/>
              <a:t> </a:t>
            </a:r>
            <a:r>
              <a:rPr lang="ru-RU" dirty="0" err="1"/>
              <a:t>електроди</a:t>
            </a:r>
            <a:r>
              <a:rPr lang="ru-RU" dirty="0"/>
              <a:t> и </a:t>
            </a:r>
            <a:r>
              <a:rPr lang="ru-RU" dirty="0" err="1"/>
              <a:t>работи</a:t>
            </a:r>
            <a:r>
              <a:rPr lang="ru-RU" dirty="0"/>
              <a:t> </a:t>
            </a:r>
            <a:r>
              <a:rPr lang="ru-RU" dirty="0" err="1"/>
              <a:t>като</a:t>
            </a:r>
            <a:r>
              <a:rPr lang="ru-RU" dirty="0"/>
              <a:t> </a:t>
            </a:r>
            <a:r>
              <a:rPr lang="ru-RU" dirty="0" err="1"/>
              <a:t>делител</a:t>
            </a:r>
            <a:r>
              <a:rPr lang="ru-RU" dirty="0"/>
              <a:t> на </a:t>
            </a:r>
            <a:r>
              <a:rPr lang="ru-RU" dirty="0" err="1"/>
              <a:t>напрежение</a:t>
            </a:r>
            <a:r>
              <a:rPr lang="ru-RU" dirty="0"/>
              <a:t>;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24684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u="sng" dirty="0"/>
              <a:t>Карта на пиновете</a:t>
            </a: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700808"/>
            <a:ext cx="2664296" cy="516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7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F5B4F3AC-9FF5-46B3-B868-2439FF60F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26"/>
          <a:stretch/>
        </p:blipFill>
        <p:spPr>
          <a:xfrm>
            <a:off x="2555776" y="1844824"/>
            <a:ext cx="5184576" cy="48462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3724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25FF8FEE-39A5-B9C2-A87A-71125976B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772816"/>
            <a:ext cx="4480948" cy="2293819"/>
          </a:xfrm>
          <a:prstGeom prst="rect">
            <a:avLst/>
          </a:prstGeom>
        </p:spPr>
      </p:pic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20E288B8-2D13-D3BA-D28B-436C40D9F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4365104"/>
            <a:ext cx="3672408" cy="20450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Правоъгълник 1"/>
          <p:cNvSpPr/>
          <p:nvPr/>
        </p:nvSpPr>
        <p:spPr>
          <a:xfrm>
            <a:off x="7883719" y="1196752"/>
            <a:ext cx="1260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potent_2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90355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979711" y="620688"/>
            <a:ext cx="5832649" cy="720080"/>
          </a:xfrm>
        </p:spPr>
        <p:txBody>
          <a:bodyPr/>
          <a:lstStyle/>
          <a:p>
            <a:r>
              <a:rPr lang="bg-BG" b="1" u="sng" dirty="0"/>
              <a:t>Зумер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1371600" y="1628800"/>
            <a:ext cx="7772400" cy="2016224"/>
          </a:xfrm>
        </p:spPr>
        <p:txBody>
          <a:bodyPr/>
          <a:lstStyle/>
          <a:p>
            <a:r>
              <a:rPr lang="en-US" dirty="0" err="1"/>
              <a:t>Microbit</a:t>
            </a:r>
            <a:r>
              <a:rPr lang="en-US" dirty="0"/>
              <a:t> </a:t>
            </a:r>
            <a:r>
              <a:rPr lang="bg-BG" dirty="0"/>
              <a:t>има интегриран </a:t>
            </a:r>
            <a:r>
              <a:rPr lang="ru-RU" dirty="0" err="1"/>
              <a:t>магнитен</a:t>
            </a:r>
            <a:r>
              <a:rPr lang="ru-RU" dirty="0"/>
              <a:t> </a:t>
            </a:r>
            <a:r>
              <a:rPr lang="ru-RU" dirty="0" err="1"/>
              <a:t>високоговорител</a:t>
            </a:r>
            <a:r>
              <a:rPr lang="ru-RU" dirty="0"/>
              <a:t> на </a:t>
            </a:r>
            <a:r>
              <a:rPr lang="ru-RU" dirty="0" err="1"/>
              <a:t>печатна</a:t>
            </a:r>
            <a:r>
              <a:rPr lang="ru-RU" dirty="0"/>
              <a:t> платка, </a:t>
            </a:r>
            <a:r>
              <a:rPr lang="ru-RU" dirty="0" err="1"/>
              <a:t>който</a:t>
            </a:r>
            <a:r>
              <a:rPr lang="ru-RU" dirty="0"/>
              <a:t> се </a:t>
            </a:r>
            <a:r>
              <a:rPr lang="ru-RU" dirty="0" err="1"/>
              <a:t>използва</a:t>
            </a:r>
            <a:r>
              <a:rPr lang="ru-RU" dirty="0"/>
              <a:t> за </a:t>
            </a:r>
            <a:r>
              <a:rPr lang="ru-RU" dirty="0" err="1"/>
              <a:t>извеждането</a:t>
            </a:r>
            <a:r>
              <a:rPr lang="ru-RU" dirty="0"/>
              <a:t> на звук чрез PWM </a:t>
            </a:r>
            <a:r>
              <a:rPr lang="ru-RU" dirty="0" err="1"/>
              <a:t>пин</a:t>
            </a:r>
            <a:r>
              <a:rPr lang="ru-RU" dirty="0"/>
              <a:t>;</a:t>
            </a:r>
            <a:endParaRPr lang="bg-BG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9" t="9615" r="5769" b="11539"/>
          <a:stretch/>
        </p:blipFill>
        <p:spPr>
          <a:xfrm>
            <a:off x="3491880" y="3429000"/>
            <a:ext cx="3554736" cy="3168352"/>
          </a:xfrm>
          <a:prstGeom prst="rect">
            <a:avLst/>
          </a:prstGeom>
        </p:spPr>
      </p:pic>
      <p:cxnSp>
        <p:nvCxnSpPr>
          <p:cNvPr id="6" name="Съединител &quot;права стрелка&quot; 5"/>
          <p:cNvCxnSpPr/>
          <p:nvPr/>
        </p:nvCxnSpPr>
        <p:spPr bwMode="auto">
          <a:xfrm flipV="1">
            <a:off x="3059832" y="5085184"/>
            <a:ext cx="1944216" cy="72008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126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F881D9E5-CCD8-CD17-57D5-B1B6355F2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276872"/>
            <a:ext cx="7139035" cy="4017612"/>
          </a:xfrm>
          <a:prstGeom prst="rect">
            <a:avLst/>
          </a:prstGeom>
        </p:spPr>
      </p:pic>
      <p:cxnSp>
        <p:nvCxnSpPr>
          <p:cNvPr id="6" name="Съединител &quot;права стрелка&quot; 5">
            <a:extLst>
              <a:ext uri="{FF2B5EF4-FFF2-40B4-BE49-F238E27FC236}">
                <a16:creationId xmlns:a16="http://schemas.microsoft.com/office/drawing/2014/main" id="{03DDC184-D4E2-AA17-C5FB-48FB969B5739}"/>
              </a:ext>
            </a:extLst>
          </p:cNvPr>
          <p:cNvCxnSpPr/>
          <p:nvPr/>
        </p:nvCxnSpPr>
        <p:spPr bwMode="auto">
          <a:xfrm flipV="1">
            <a:off x="4139952" y="5085184"/>
            <a:ext cx="792088" cy="115212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52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7CCCAD83-287B-C98B-A73B-D96952921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2"/>
            <a:ext cx="4380952" cy="3152381"/>
          </a:xfrm>
          <a:prstGeom prst="rect">
            <a:avLst/>
          </a:prstGeom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0383A6E9-58F1-2507-9E07-09D5886CBE68}"/>
              </a:ext>
            </a:extLst>
          </p:cNvPr>
          <p:cNvSpPr txBox="1"/>
          <p:nvPr/>
        </p:nvSpPr>
        <p:spPr>
          <a:xfrm>
            <a:off x="6300192" y="2132856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Възпроизвежда мелодия</a:t>
            </a: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A8A70316-02A7-E5D2-5008-A699CC7318F4}"/>
              </a:ext>
            </a:extLst>
          </p:cNvPr>
          <p:cNvSpPr txBox="1"/>
          <p:nvPr/>
        </p:nvSpPr>
        <p:spPr>
          <a:xfrm>
            <a:off x="6372200" y="2852936"/>
            <a:ext cx="2421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Възпроизвежда мелодия без прекъсване</a:t>
            </a:r>
          </a:p>
        </p:txBody>
      </p:sp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7DA193DC-76F4-3FD8-1DAC-A3A5BF4E4AC7}"/>
              </a:ext>
            </a:extLst>
          </p:cNvPr>
          <p:cNvSpPr txBox="1"/>
          <p:nvPr/>
        </p:nvSpPr>
        <p:spPr>
          <a:xfrm>
            <a:off x="6382473" y="3717032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Възпроизвежда тон за определен интервал</a:t>
            </a:r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529500F1-9407-8CB0-40FA-6680B0B57AA4}"/>
              </a:ext>
            </a:extLst>
          </p:cNvPr>
          <p:cNvSpPr txBox="1"/>
          <p:nvPr/>
        </p:nvSpPr>
        <p:spPr>
          <a:xfrm>
            <a:off x="6382473" y="4396462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Промяна на ритъма</a:t>
            </a: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612211D4-010F-8C31-183C-61292FFA18D0}"/>
              </a:ext>
            </a:extLst>
          </p:cNvPr>
          <p:cNvSpPr txBox="1"/>
          <p:nvPr/>
        </p:nvSpPr>
        <p:spPr>
          <a:xfrm>
            <a:off x="6389717" y="4941168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Задаване на ритъм 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EF56A93E-9100-E4EB-4A7A-DCC75AD088B9}"/>
              </a:ext>
            </a:extLst>
          </p:cNvPr>
          <p:cNvSpPr txBox="1"/>
          <p:nvPr/>
        </p:nvSpPr>
        <p:spPr>
          <a:xfrm>
            <a:off x="6410886" y="5521867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Стойност на ритъма</a:t>
            </a:r>
          </a:p>
        </p:txBody>
      </p:sp>
      <p:cxnSp>
        <p:nvCxnSpPr>
          <p:cNvPr id="12" name="Съединител &quot;права стрелка&quot; 11">
            <a:extLst>
              <a:ext uri="{FF2B5EF4-FFF2-40B4-BE49-F238E27FC236}">
                <a16:creationId xmlns:a16="http://schemas.microsoft.com/office/drawing/2014/main" id="{4E68F192-F793-0468-B602-5A6B445CC8EC}"/>
              </a:ext>
            </a:extLst>
          </p:cNvPr>
          <p:cNvCxnSpPr>
            <a:stCxn id="6" idx="1"/>
          </p:cNvCxnSpPr>
          <p:nvPr/>
        </p:nvCxnSpPr>
        <p:spPr bwMode="auto">
          <a:xfrm flipH="1">
            <a:off x="4427984" y="2317522"/>
            <a:ext cx="1872208" cy="76247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Съединител &quot;права стрелка&quot; 12">
            <a:extLst>
              <a:ext uri="{FF2B5EF4-FFF2-40B4-BE49-F238E27FC236}">
                <a16:creationId xmlns:a16="http://schemas.microsoft.com/office/drawing/2014/main" id="{AC69A3BB-84A5-DAF2-B44B-65DD6A29F4CF}"/>
              </a:ext>
            </a:extLst>
          </p:cNvPr>
          <p:cNvCxnSpPr>
            <a:stCxn id="7" idx="1"/>
          </p:cNvCxnSpPr>
          <p:nvPr/>
        </p:nvCxnSpPr>
        <p:spPr bwMode="auto">
          <a:xfrm flipH="1">
            <a:off x="5148064" y="3176102"/>
            <a:ext cx="1224136" cy="32316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Съединител &quot;права стрелка&quot; 13">
            <a:extLst>
              <a:ext uri="{FF2B5EF4-FFF2-40B4-BE49-F238E27FC236}">
                <a16:creationId xmlns:a16="http://schemas.microsoft.com/office/drawing/2014/main" id="{F768A83E-3845-0013-CD4F-817659F02611}"/>
              </a:ext>
            </a:extLst>
          </p:cNvPr>
          <p:cNvCxnSpPr>
            <a:stCxn id="8" idx="1"/>
          </p:cNvCxnSpPr>
          <p:nvPr/>
        </p:nvCxnSpPr>
        <p:spPr bwMode="auto">
          <a:xfrm flipH="1">
            <a:off x="4932040" y="4040198"/>
            <a:ext cx="1450433" cy="3687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Съединител &quot;права стрелка&quot; 14">
            <a:extLst>
              <a:ext uri="{FF2B5EF4-FFF2-40B4-BE49-F238E27FC236}">
                <a16:creationId xmlns:a16="http://schemas.microsoft.com/office/drawing/2014/main" id="{3E380AF1-B6E9-9356-4A57-6A92B5864C30}"/>
              </a:ext>
            </a:extLst>
          </p:cNvPr>
          <p:cNvCxnSpPr>
            <a:stCxn id="9" idx="1"/>
          </p:cNvCxnSpPr>
          <p:nvPr/>
        </p:nvCxnSpPr>
        <p:spPr bwMode="auto">
          <a:xfrm flipH="1">
            <a:off x="3707904" y="4581128"/>
            <a:ext cx="2674569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Съединител &quot;права стрелка&quot; 15">
            <a:extLst>
              <a:ext uri="{FF2B5EF4-FFF2-40B4-BE49-F238E27FC236}">
                <a16:creationId xmlns:a16="http://schemas.microsoft.com/office/drawing/2014/main" id="{A79AFEA1-9DB0-2FB2-0B4F-F70363B60706}"/>
              </a:ext>
            </a:extLst>
          </p:cNvPr>
          <p:cNvCxnSpPr>
            <a:stCxn id="10" idx="1"/>
          </p:cNvCxnSpPr>
          <p:nvPr/>
        </p:nvCxnSpPr>
        <p:spPr bwMode="auto">
          <a:xfrm flipH="1" flipV="1">
            <a:off x="3419872" y="5013176"/>
            <a:ext cx="2969845" cy="11265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Съединител &quot;права стрелка&quot; 16">
            <a:extLst>
              <a:ext uri="{FF2B5EF4-FFF2-40B4-BE49-F238E27FC236}">
                <a16:creationId xmlns:a16="http://schemas.microsoft.com/office/drawing/2014/main" id="{A2C5F350-1966-F084-C2FA-D8703C3D38A4}"/>
              </a:ext>
            </a:extLst>
          </p:cNvPr>
          <p:cNvCxnSpPr>
            <a:stCxn id="11" idx="1"/>
          </p:cNvCxnSpPr>
          <p:nvPr/>
        </p:nvCxnSpPr>
        <p:spPr bwMode="auto">
          <a:xfrm flipH="1" flipV="1">
            <a:off x="2699792" y="5521867"/>
            <a:ext cx="3711094" cy="18466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701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CA1AAC3-D608-E484-9B99-9E17D0B7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28800"/>
            <a:ext cx="7772400" cy="5229200"/>
          </a:xfrm>
        </p:spPr>
        <p:txBody>
          <a:bodyPr/>
          <a:lstStyle/>
          <a:p>
            <a:r>
              <a:rPr lang="ru-RU" dirty="0" err="1"/>
              <a:t>Зумерът</a:t>
            </a:r>
            <a:r>
              <a:rPr lang="ru-RU" dirty="0"/>
              <a:t> е </a:t>
            </a:r>
            <a:r>
              <a:rPr lang="ru-RU" dirty="0" err="1"/>
              <a:t>звуково</a:t>
            </a:r>
            <a:r>
              <a:rPr lang="ru-RU" dirty="0"/>
              <a:t> устройство, което може да </a:t>
            </a:r>
            <a:r>
              <a:rPr lang="ru-RU" dirty="0" err="1"/>
              <a:t>преобразува</a:t>
            </a:r>
            <a:r>
              <a:rPr lang="ru-RU" dirty="0"/>
              <a:t> аудио </a:t>
            </a:r>
            <a:r>
              <a:rPr lang="ru-RU" dirty="0" err="1"/>
              <a:t>сигнали</a:t>
            </a:r>
            <a:r>
              <a:rPr lang="ru-RU" dirty="0"/>
              <a:t> в </a:t>
            </a:r>
            <a:r>
              <a:rPr lang="ru-RU" dirty="0" err="1"/>
              <a:t>звукови</a:t>
            </a:r>
            <a:r>
              <a:rPr lang="ru-RU" dirty="0"/>
              <a:t> </a:t>
            </a:r>
            <a:r>
              <a:rPr lang="ru-RU" dirty="0" err="1"/>
              <a:t>сигнали</a:t>
            </a:r>
            <a:r>
              <a:rPr lang="ru-RU" dirty="0"/>
              <a:t>. </a:t>
            </a:r>
            <a:r>
              <a:rPr lang="ru-RU" dirty="0" err="1"/>
              <a:t>Обикновено</a:t>
            </a:r>
            <a:r>
              <a:rPr lang="ru-RU" dirty="0"/>
              <a:t> се </a:t>
            </a:r>
            <a:r>
              <a:rPr lang="ru-RU" dirty="0" err="1"/>
              <a:t>захранва</a:t>
            </a:r>
            <a:r>
              <a:rPr lang="ru-RU" dirty="0"/>
              <a:t> от постоянно </a:t>
            </a:r>
            <a:r>
              <a:rPr lang="ru-RU" dirty="0" err="1"/>
              <a:t>напрежение</a:t>
            </a:r>
            <a:r>
              <a:rPr lang="en-US" dirty="0"/>
              <a:t>;</a:t>
            </a:r>
            <a:r>
              <a:rPr lang="ru-RU" dirty="0"/>
              <a:t> </a:t>
            </a:r>
            <a:endParaRPr lang="en-US" dirty="0"/>
          </a:p>
          <a:p>
            <a:r>
              <a:rPr lang="ru-RU" dirty="0"/>
              <a:t>Той се използва широко в </a:t>
            </a:r>
            <a:r>
              <a:rPr lang="ru-RU" dirty="0" err="1"/>
              <a:t>аларми</a:t>
            </a:r>
            <a:r>
              <a:rPr lang="ru-RU" dirty="0"/>
              <a:t>, </a:t>
            </a:r>
            <a:r>
              <a:rPr lang="ru-RU" dirty="0" err="1"/>
              <a:t>компютри</a:t>
            </a:r>
            <a:r>
              <a:rPr lang="ru-RU" dirty="0"/>
              <a:t>, </a:t>
            </a:r>
            <a:r>
              <a:rPr lang="ru-RU" dirty="0" err="1"/>
              <a:t>принтери</a:t>
            </a:r>
            <a:r>
              <a:rPr lang="ru-RU" dirty="0"/>
              <a:t> и </a:t>
            </a:r>
            <a:r>
              <a:rPr lang="ru-RU" dirty="0" err="1"/>
              <a:t>други</a:t>
            </a:r>
            <a:r>
              <a:rPr lang="ru-RU" dirty="0"/>
              <a:t> </a:t>
            </a:r>
            <a:r>
              <a:rPr lang="ru-RU" dirty="0" err="1"/>
              <a:t>електронни</a:t>
            </a:r>
            <a:r>
              <a:rPr lang="ru-RU" dirty="0"/>
              <a:t> </a:t>
            </a:r>
            <a:r>
              <a:rPr lang="ru-RU" dirty="0" err="1"/>
              <a:t>продукти</a:t>
            </a:r>
            <a:r>
              <a:rPr lang="ru-RU" dirty="0"/>
              <a:t> като </a:t>
            </a:r>
            <a:r>
              <a:rPr lang="ru-RU" dirty="0" err="1"/>
              <a:t>звукови</a:t>
            </a:r>
            <a:r>
              <a:rPr lang="ru-RU" dirty="0"/>
              <a:t> устройства</a:t>
            </a:r>
            <a:r>
              <a:rPr lang="en-US" dirty="0"/>
              <a:t>;</a:t>
            </a:r>
          </a:p>
          <a:p>
            <a:r>
              <a:rPr lang="ru-RU" dirty="0"/>
              <a:t>Той се </a:t>
            </a:r>
            <a:r>
              <a:rPr lang="ru-RU" dirty="0" err="1"/>
              <a:t>разделя</a:t>
            </a:r>
            <a:r>
              <a:rPr lang="ru-RU" dirty="0"/>
              <a:t> </a:t>
            </a:r>
            <a:r>
              <a:rPr lang="ru-RU" dirty="0" err="1"/>
              <a:t>главно</a:t>
            </a:r>
            <a:r>
              <a:rPr lang="ru-RU" dirty="0"/>
              <a:t> на </a:t>
            </a:r>
            <a:r>
              <a:rPr lang="ru-RU" dirty="0" err="1"/>
              <a:t>пиезоелектрически</a:t>
            </a:r>
            <a:r>
              <a:rPr lang="ru-RU" dirty="0"/>
              <a:t> </a:t>
            </a:r>
            <a:r>
              <a:rPr lang="ru-RU" dirty="0" err="1"/>
              <a:t>зумер</a:t>
            </a:r>
            <a:r>
              <a:rPr lang="ru-RU" dirty="0"/>
              <a:t> и </a:t>
            </a:r>
            <a:r>
              <a:rPr lang="ru-RU" dirty="0" err="1"/>
              <a:t>електромагнитен</a:t>
            </a:r>
            <a:r>
              <a:rPr lang="ru-RU" dirty="0"/>
              <a:t> </a:t>
            </a:r>
            <a:r>
              <a:rPr lang="ru-RU" dirty="0" err="1"/>
              <a:t>зумер</a:t>
            </a:r>
            <a:r>
              <a:rPr lang="ru-RU" dirty="0"/>
              <a:t>, </a:t>
            </a:r>
            <a:r>
              <a:rPr lang="ru-RU" dirty="0" err="1"/>
              <a:t>представени</a:t>
            </a:r>
            <a:r>
              <a:rPr lang="ru-RU" dirty="0"/>
              <a:t> от </a:t>
            </a:r>
            <a:r>
              <a:rPr lang="ru-RU" dirty="0" err="1"/>
              <a:t>буквата</a:t>
            </a:r>
            <a:r>
              <a:rPr lang="ru-RU" dirty="0"/>
              <a:t> "</a:t>
            </a:r>
            <a:r>
              <a:rPr lang="ru-RU" dirty="0">
                <a:solidFill>
                  <a:srgbClr val="FF0000"/>
                </a:solidFill>
              </a:rPr>
              <a:t>H</a:t>
            </a:r>
            <a:r>
              <a:rPr lang="ru-RU" dirty="0"/>
              <a:t>" или "</a:t>
            </a:r>
            <a:r>
              <a:rPr lang="ru-RU" dirty="0">
                <a:solidFill>
                  <a:srgbClr val="FF0000"/>
                </a:solidFill>
              </a:rPr>
              <a:t>HA</a:t>
            </a:r>
            <a:r>
              <a:rPr lang="ru-RU" dirty="0"/>
              <a:t>" </a:t>
            </a:r>
            <a:r>
              <a:rPr lang="ru-RU" dirty="0" err="1"/>
              <a:t>във</a:t>
            </a:r>
            <a:r>
              <a:rPr lang="ru-RU" dirty="0"/>
              <a:t> </a:t>
            </a:r>
            <a:r>
              <a:rPr lang="ru-RU" dirty="0" err="1"/>
              <a:t>веригата</a:t>
            </a:r>
            <a:r>
              <a:rPr lang="en-US" dirty="0"/>
              <a:t>;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26127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>
            <a:extLst>
              <a:ext uri="{FF2B5EF4-FFF2-40B4-BE49-F238E27FC236}">
                <a16:creationId xmlns:a16="http://schemas.microsoft.com/office/drawing/2014/main" id="{3BD03C27-5654-66D0-8A25-E3C40E5EE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4293096"/>
            <a:ext cx="1594123" cy="2264379"/>
          </a:xfrm>
          <a:prstGeom prst="rect">
            <a:avLst/>
          </a:prstGeom>
        </p:spPr>
      </p:pic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A9B5F8A-6FF3-C5BC-2DDD-315DE2A34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28800"/>
            <a:ext cx="7772400" cy="2520280"/>
          </a:xfrm>
        </p:spPr>
        <p:txBody>
          <a:bodyPr/>
          <a:lstStyle/>
          <a:p>
            <a:r>
              <a:rPr lang="ru-RU" dirty="0" err="1"/>
              <a:t>Пиезоелектричният</a:t>
            </a:r>
            <a:r>
              <a:rPr lang="ru-RU" dirty="0"/>
              <a:t> </a:t>
            </a:r>
            <a:r>
              <a:rPr lang="ru-RU" dirty="0" err="1"/>
              <a:t>зумер</a:t>
            </a:r>
            <a:r>
              <a:rPr lang="ru-RU" dirty="0"/>
              <a:t> използва </a:t>
            </a:r>
            <a:r>
              <a:rPr lang="ru-RU" dirty="0" err="1"/>
              <a:t>пиезоелектричния</a:t>
            </a:r>
            <a:r>
              <a:rPr lang="ru-RU" dirty="0"/>
              <a:t> </a:t>
            </a:r>
            <a:r>
              <a:rPr lang="ru-RU" dirty="0" err="1"/>
              <a:t>ефект</a:t>
            </a:r>
            <a:r>
              <a:rPr lang="ru-RU" dirty="0"/>
              <a:t> на </a:t>
            </a:r>
            <a:r>
              <a:rPr lang="ru-RU" dirty="0" err="1"/>
              <a:t>пиезоелектричната</a:t>
            </a:r>
            <a:r>
              <a:rPr lang="ru-RU" dirty="0"/>
              <a:t> керамика и използва </a:t>
            </a:r>
            <a:r>
              <a:rPr lang="ru-RU" dirty="0" err="1"/>
              <a:t>импулсния</a:t>
            </a:r>
            <a:r>
              <a:rPr lang="ru-RU" dirty="0"/>
              <a:t> ток, за да </a:t>
            </a:r>
            <a:r>
              <a:rPr lang="ru-RU" dirty="0" err="1"/>
              <a:t>управлява</a:t>
            </a:r>
            <a:r>
              <a:rPr lang="ru-RU" dirty="0"/>
              <a:t> </a:t>
            </a:r>
            <a:r>
              <a:rPr lang="ru-RU" dirty="0" err="1"/>
              <a:t>вибрациите</a:t>
            </a:r>
            <a:r>
              <a:rPr lang="ru-RU" dirty="0"/>
              <a:t> на </a:t>
            </a:r>
            <a:r>
              <a:rPr lang="ru-RU" dirty="0" err="1"/>
              <a:t>металната</a:t>
            </a:r>
            <a:r>
              <a:rPr lang="ru-RU" dirty="0"/>
              <a:t> </a:t>
            </a:r>
            <a:r>
              <a:rPr lang="ru-RU" dirty="0" err="1"/>
              <a:t>плоча</a:t>
            </a:r>
            <a:r>
              <a:rPr lang="ru-RU" dirty="0"/>
              <a:t>, за да </a:t>
            </a:r>
            <a:r>
              <a:rPr lang="ru-RU" dirty="0" err="1"/>
              <a:t>генерира</a:t>
            </a:r>
            <a:r>
              <a:rPr lang="ru-RU" dirty="0"/>
              <a:t> звук.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447566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45CA1B3D-1506-FF1A-C9B0-D8AA9926E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348880"/>
            <a:ext cx="3749365" cy="2781541"/>
          </a:xfrm>
          <a:prstGeom prst="rect">
            <a:avLst/>
          </a:prstGeom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37551440-73B5-583A-78A6-28803EEDA0F0}"/>
              </a:ext>
            </a:extLst>
          </p:cNvPr>
          <p:cNvSpPr txBox="1"/>
          <p:nvPr/>
        </p:nvSpPr>
        <p:spPr>
          <a:xfrm>
            <a:off x="5796136" y="3718198"/>
            <a:ext cx="2206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Пин на зумера на</a:t>
            </a:r>
          </a:p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разширителния </a:t>
            </a:r>
            <a:r>
              <a:rPr lang="bg-BG" sz="1800" dirty="0" err="1">
                <a:solidFill>
                  <a:srgbClr val="C00000"/>
                </a:solidFill>
                <a:latin typeface="+mj-lt"/>
              </a:rPr>
              <a:t>шийлд</a:t>
            </a:r>
            <a:endParaRPr lang="bg-BG" sz="18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92231A8F-A4EA-551B-E349-59E386369AA6}"/>
              </a:ext>
            </a:extLst>
          </p:cNvPr>
          <p:cNvSpPr txBox="1"/>
          <p:nvPr/>
        </p:nvSpPr>
        <p:spPr>
          <a:xfrm>
            <a:off x="5868144" y="5153362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Пин на зумера на</a:t>
            </a:r>
          </a:p>
          <a:p>
            <a:r>
              <a:rPr lang="en-US" sz="1800" dirty="0" err="1">
                <a:solidFill>
                  <a:srgbClr val="C00000"/>
                </a:solidFill>
                <a:latin typeface="+mj-lt"/>
              </a:rPr>
              <a:t>MicroBit</a:t>
            </a:r>
            <a:endParaRPr lang="bg-BG" sz="1800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9" name="Съединител &quot;права стрелка&quot; 8">
            <a:extLst>
              <a:ext uri="{FF2B5EF4-FFF2-40B4-BE49-F238E27FC236}">
                <a16:creationId xmlns:a16="http://schemas.microsoft.com/office/drawing/2014/main" id="{FC93C240-CAA4-5703-8472-F89D591C3E6F}"/>
              </a:ext>
            </a:extLst>
          </p:cNvPr>
          <p:cNvCxnSpPr>
            <a:stCxn id="6" idx="1"/>
          </p:cNvCxnSpPr>
          <p:nvPr/>
        </p:nvCxnSpPr>
        <p:spPr bwMode="auto">
          <a:xfrm flipH="1" flipV="1">
            <a:off x="2843808" y="3789040"/>
            <a:ext cx="2952328" cy="25232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Съединител &quot;права стрелка&quot; 10">
            <a:extLst>
              <a:ext uri="{FF2B5EF4-FFF2-40B4-BE49-F238E27FC236}">
                <a16:creationId xmlns:a16="http://schemas.microsoft.com/office/drawing/2014/main" id="{1157F0E2-A142-9D2F-B0B3-D2742468B505}"/>
              </a:ext>
            </a:extLst>
          </p:cNvPr>
          <p:cNvCxnSpPr>
            <a:stCxn id="7" idx="1"/>
          </p:cNvCxnSpPr>
          <p:nvPr/>
        </p:nvCxnSpPr>
        <p:spPr bwMode="auto">
          <a:xfrm flipH="1" flipV="1">
            <a:off x="3059832" y="4632783"/>
            <a:ext cx="2808312" cy="84374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Правоъгълник 1"/>
          <p:cNvSpPr/>
          <p:nvPr/>
        </p:nvSpPr>
        <p:spPr>
          <a:xfrm>
            <a:off x="7886665" y="1196752"/>
            <a:ext cx="1228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sound_3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498920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LEDs DOT SCREEN</a:t>
            </a:r>
            <a:endParaRPr lang="bg-BG" b="1" u="sng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564904"/>
            <a:ext cx="5028571" cy="3200000"/>
          </a:xfrm>
          <a:prstGeom prst="rect">
            <a:avLst/>
          </a:prstGeom>
        </p:spPr>
      </p:pic>
      <p:sp>
        <p:nvSpPr>
          <p:cNvPr id="5" name="Текстово поле 4"/>
          <p:cNvSpPr txBox="1"/>
          <p:nvPr/>
        </p:nvSpPr>
        <p:spPr>
          <a:xfrm>
            <a:off x="4860032" y="1988840"/>
            <a:ext cx="37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Управлява </a:t>
            </a:r>
            <a:r>
              <a:rPr lang="bg-BG" sz="1800" dirty="0" err="1">
                <a:solidFill>
                  <a:srgbClr val="C00000"/>
                </a:solidFill>
                <a:latin typeface="+mj-lt"/>
              </a:rPr>
              <a:t>светодиоди</a:t>
            </a:r>
            <a:r>
              <a:rPr lang="bg-BG" sz="1800" dirty="0">
                <a:solidFill>
                  <a:srgbClr val="C00000"/>
                </a:solidFill>
                <a:latin typeface="+mj-lt"/>
              </a:rPr>
              <a:t> по изображение</a:t>
            </a:r>
          </a:p>
        </p:txBody>
      </p:sp>
      <p:cxnSp>
        <p:nvCxnSpPr>
          <p:cNvPr id="7" name="Съединител &quot;права стрелка&quot; 6"/>
          <p:cNvCxnSpPr>
            <a:stCxn id="5" idx="1"/>
          </p:cNvCxnSpPr>
          <p:nvPr/>
        </p:nvCxnSpPr>
        <p:spPr bwMode="auto">
          <a:xfrm flipH="1">
            <a:off x="2843808" y="2173506"/>
            <a:ext cx="2016224" cy="82344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Текстово поле 7"/>
          <p:cNvSpPr txBox="1"/>
          <p:nvPr/>
        </p:nvSpPr>
        <p:spPr>
          <a:xfrm>
            <a:off x="6084168" y="265769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Извежда текст</a:t>
            </a:r>
          </a:p>
        </p:txBody>
      </p:sp>
      <p:sp>
        <p:nvSpPr>
          <p:cNvPr id="9" name="Текстово поле 8"/>
          <p:cNvSpPr txBox="1"/>
          <p:nvPr/>
        </p:nvSpPr>
        <p:spPr>
          <a:xfrm>
            <a:off x="6372200" y="4293096"/>
            <a:ext cx="265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Включва/Изключва дисплея</a:t>
            </a:r>
          </a:p>
        </p:txBody>
      </p:sp>
      <p:cxnSp>
        <p:nvCxnSpPr>
          <p:cNvPr id="11" name="Съединител &quot;права стрелка&quot; 10"/>
          <p:cNvCxnSpPr>
            <a:stCxn id="9" idx="1"/>
          </p:cNvCxnSpPr>
          <p:nvPr/>
        </p:nvCxnSpPr>
        <p:spPr bwMode="auto">
          <a:xfrm flipH="1">
            <a:off x="3203848" y="4477762"/>
            <a:ext cx="3168352" cy="3135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Текстово поле 11"/>
          <p:cNvSpPr txBox="1"/>
          <p:nvPr/>
        </p:nvSpPr>
        <p:spPr>
          <a:xfrm>
            <a:off x="6496059" y="3251783"/>
            <a:ext cx="261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Управлява </a:t>
            </a:r>
            <a:r>
              <a:rPr lang="bg-BG" sz="1800" dirty="0" err="1">
                <a:solidFill>
                  <a:srgbClr val="C00000"/>
                </a:solidFill>
                <a:latin typeface="+mj-lt"/>
              </a:rPr>
              <a:t>светодиоди</a:t>
            </a:r>
            <a:r>
              <a:rPr lang="bg-BG" sz="1800" dirty="0">
                <a:solidFill>
                  <a:srgbClr val="C00000"/>
                </a:solidFill>
                <a:latin typeface="+mj-lt"/>
              </a:rPr>
              <a:t> по координати</a:t>
            </a:r>
          </a:p>
        </p:txBody>
      </p:sp>
      <p:cxnSp>
        <p:nvCxnSpPr>
          <p:cNvPr id="14" name="Съединител &quot;права стрелка&quot; 13"/>
          <p:cNvCxnSpPr>
            <a:stCxn id="12" idx="1"/>
          </p:cNvCxnSpPr>
          <p:nvPr/>
        </p:nvCxnSpPr>
        <p:spPr bwMode="auto">
          <a:xfrm flipH="1">
            <a:off x="5076056" y="3574949"/>
            <a:ext cx="1420003" cy="43011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Съединител &quot;права стрелка&quot; 15"/>
          <p:cNvCxnSpPr>
            <a:stCxn id="8" idx="1"/>
          </p:cNvCxnSpPr>
          <p:nvPr/>
        </p:nvCxnSpPr>
        <p:spPr bwMode="auto">
          <a:xfrm flipH="1">
            <a:off x="3131840" y="2842360"/>
            <a:ext cx="2952328" cy="65864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Текстово поле 16"/>
          <p:cNvSpPr txBox="1"/>
          <p:nvPr/>
        </p:nvSpPr>
        <p:spPr>
          <a:xfrm>
            <a:off x="6496059" y="5301208"/>
            <a:ext cx="261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Управлява </a:t>
            </a:r>
            <a:r>
              <a:rPr lang="bg-BG" sz="1800" dirty="0" err="1">
                <a:solidFill>
                  <a:srgbClr val="C00000"/>
                </a:solidFill>
                <a:latin typeface="+mj-lt"/>
              </a:rPr>
              <a:t>светодиоди</a:t>
            </a:r>
            <a:r>
              <a:rPr lang="bg-BG" sz="1800" dirty="0">
                <a:solidFill>
                  <a:srgbClr val="C00000"/>
                </a:solidFill>
                <a:latin typeface="+mj-lt"/>
              </a:rPr>
              <a:t> по координати и яркост</a:t>
            </a:r>
          </a:p>
        </p:txBody>
      </p:sp>
      <p:cxnSp>
        <p:nvCxnSpPr>
          <p:cNvPr id="19" name="Съединител &quot;права стрелка&quot; 18"/>
          <p:cNvCxnSpPr>
            <a:stCxn id="17" idx="1"/>
          </p:cNvCxnSpPr>
          <p:nvPr/>
        </p:nvCxnSpPr>
        <p:spPr bwMode="auto">
          <a:xfrm flipH="1" flipV="1">
            <a:off x="5076056" y="5157192"/>
            <a:ext cx="1420003" cy="46718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Правоъгълник 2"/>
          <p:cNvSpPr/>
          <p:nvPr/>
        </p:nvSpPr>
        <p:spPr>
          <a:xfrm>
            <a:off x="7164288" y="1222314"/>
            <a:ext cx="2045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heart_button_4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328198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u="sng" dirty="0"/>
              <a:t>Математически оператори</a:t>
            </a: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060848"/>
            <a:ext cx="3029560" cy="2520280"/>
          </a:xfrm>
          <a:prstGeom prst="rect">
            <a:avLst/>
          </a:prstGeom>
        </p:spPr>
      </p:pic>
      <p:sp>
        <p:nvSpPr>
          <p:cNvPr id="5" name="Текстово поле 4"/>
          <p:cNvSpPr txBox="1"/>
          <p:nvPr/>
        </p:nvSpPr>
        <p:spPr>
          <a:xfrm>
            <a:off x="6166684" y="2709453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Събиране</a:t>
            </a:r>
          </a:p>
        </p:txBody>
      </p:sp>
      <p:sp>
        <p:nvSpPr>
          <p:cNvPr id="6" name="Текстово поле 5"/>
          <p:cNvSpPr txBox="1"/>
          <p:nvPr/>
        </p:nvSpPr>
        <p:spPr>
          <a:xfrm>
            <a:off x="6178552" y="313632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Изваждане</a:t>
            </a:r>
          </a:p>
        </p:txBody>
      </p:sp>
      <p:sp>
        <p:nvSpPr>
          <p:cNvPr id="7" name="Текстово поле 6"/>
          <p:cNvSpPr txBox="1"/>
          <p:nvPr/>
        </p:nvSpPr>
        <p:spPr>
          <a:xfrm>
            <a:off x="6178552" y="3563191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Умножение</a:t>
            </a:r>
          </a:p>
        </p:txBody>
      </p:sp>
      <p:sp>
        <p:nvSpPr>
          <p:cNvPr id="8" name="Текстово поле 7"/>
          <p:cNvSpPr txBox="1"/>
          <p:nvPr/>
        </p:nvSpPr>
        <p:spPr>
          <a:xfrm>
            <a:off x="6248205" y="399006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Деление</a:t>
            </a:r>
          </a:p>
        </p:txBody>
      </p:sp>
      <p:cxnSp>
        <p:nvCxnSpPr>
          <p:cNvPr id="10" name="Съединител &quot;права стрелка&quot; 9"/>
          <p:cNvCxnSpPr>
            <a:stCxn id="5" idx="1"/>
          </p:cNvCxnSpPr>
          <p:nvPr/>
        </p:nvCxnSpPr>
        <p:spPr bwMode="auto">
          <a:xfrm flipH="1">
            <a:off x="3551062" y="2894119"/>
            <a:ext cx="2615622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Съединител &quot;права стрелка&quot; 11"/>
          <p:cNvCxnSpPr>
            <a:stCxn id="6" idx="1"/>
          </p:cNvCxnSpPr>
          <p:nvPr/>
        </p:nvCxnSpPr>
        <p:spPr bwMode="auto">
          <a:xfrm flipH="1">
            <a:off x="3551062" y="3320988"/>
            <a:ext cx="262749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Съединител &quot;права стрелка&quot; 13"/>
          <p:cNvCxnSpPr>
            <a:stCxn id="7" idx="1"/>
          </p:cNvCxnSpPr>
          <p:nvPr/>
        </p:nvCxnSpPr>
        <p:spPr bwMode="auto">
          <a:xfrm flipH="1">
            <a:off x="3551062" y="3747857"/>
            <a:ext cx="262749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Съединител &quot;права стрелка&quot; 15"/>
          <p:cNvCxnSpPr>
            <a:stCxn id="8" idx="1"/>
          </p:cNvCxnSpPr>
          <p:nvPr/>
        </p:nvCxnSpPr>
        <p:spPr bwMode="auto">
          <a:xfrm flipH="1">
            <a:off x="3551062" y="4174726"/>
            <a:ext cx="2697143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7" name="Картина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4904293"/>
            <a:ext cx="3050354" cy="775298"/>
          </a:xfrm>
          <a:prstGeom prst="rect">
            <a:avLst/>
          </a:prstGeom>
        </p:spPr>
      </p:pic>
      <p:sp>
        <p:nvSpPr>
          <p:cNvPr id="18" name="Текстово поле 17"/>
          <p:cNvSpPr txBox="1"/>
          <p:nvPr/>
        </p:nvSpPr>
        <p:spPr>
          <a:xfrm>
            <a:off x="5691233" y="4968777"/>
            <a:ext cx="2841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Генериране на случайно число в определен диапазон</a:t>
            </a:r>
          </a:p>
        </p:txBody>
      </p:sp>
      <p:cxnSp>
        <p:nvCxnSpPr>
          <p:cNvPr id="20" name="Съединител &quot;права стрелка&quot; 19"/>
          <p:cNvCxnSpPr>
            <a:stCxn id="18" idx="1"/>
          </p:cNvCxnSpPr>
          <p:nvPr/>
        </p:nvCxnSpPr>
        <p:spPr bwMode="auto">
          <a:xfrm flipH="1" flipV="1">
            <a:off x="4788024" y="5291942"/>
            <a:ext cx="903209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41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1403648" y="1628800"/>
            <a:ext cx="7740352" cy="5229200"/>
          </a:xfrm>
        </p:spPr>
        <p:txBody>
          <a:bodyPr/>
          <a:lstStyle/>
          <a:p>
            <a:r>
              <a:rPr lang="ru-RU" dirty="0" err="1"/>
              <a:t>Устройството</a:t>
            </a:r>
            <a:r>
              <a:rPr lang="ru-RU" dirty="0"/>
              <a:t> е описано </a:t>
            </a:r>
            <a:r>
              <a:rPr lang="ru-RU" dirty="0" err="1"/>
              <a:t>като</a:t>
            </a:r>
            <a:r>
              <a:rPr lang="ru-RU" dirty="0"/>
              <a:t> </a:t>
            </a:r>
            <a:r>
              <a:rPr lang="ru-RU" dirty="0" err="1"/>
              <a:t>половината</a:t>
            </a:r>
            <a:r>
              <a:rPr lang="ru-RU" dirty="0"/>
              <a:t> от размера на </a:t>
            </a:r>
            <a:r>
              <a:rPr lang="ru-RU" dirty="0" err="1"/>
              <a:t>кредитна</a:t>
            </a:r>
            <a:r>
              <a:rPr lang="ru-RU" dirty="0"/>
              <a:t> карта и </a:t>
            </a:r>
            <a:r>
              <a:rPr lang="ru-RU" dirty="0" err="1"/>
              <a:t>има</a:t>
            </a:r>
            <a:r>
              <a:rPr lang="ru-RU" dirty="0"/>
              <a:t> </a:t>
            </a:r>
            <a:r>
              <a:rPr lang="ru-RU" dirty="0" err="1"/>
              <a:t>процесор</a:t>
            </a:r>
            <a:r>
              <a:rPr lang="ru-RU" dirty="0"/>
              <a:t> ARM </a:t>
            </a:r>
            <a:r>
              <a:rPr lang="en-US" dirty="0"/>
              <a:t>Cortex-M4F</a:t>
            </a:r>
            <a:r>
              <a:rPr lang="ru-RU" dirty="0"/>
              <a:t>, </a:t>
            </a:r>
            <a:r>
              <a:rPr lang="ru-RU" dirty="0" err="1"/>
              <a:t>сензори</a:t>
            </a:r>
            <a:r>
              <a:rPr lang="ru-RU" dirty="0"/>
              <a:t> за </a:t>
            </a:r>
            <a:r>
              <a:rPr lang="ru-RU" dirty="0" err="1"/>
              <a:t>акселерометър</a:t>
            </a:r>
            <a:r>
              <a:rPr lang="ru-RU" dirty="0"/>
              <a:t> и </a:t>
            </a:r>
            <a:r>
              <a:rPr lang="ru-RU" dirty="0" err="1"/>
              <a:t>магнитометър</a:t>
            </a:r>
            <a:r>
              <a:rPr lang="ru-RU" dirty="0"/>
              <a:t>, </a:t>
            </a:r>
            <a:r>
              <a:rPr lang="ru-RU" dirty="0" err="1"/>
              <a:t>Bluetooth</a:t>
            </a:r>
            <a:r>
              <a:rPr lang="ru-RU" dirty="0"/>
              <a:t> и USB </a:t>
            </a:r>
            <a:r>
              <a:rPr lang="ru-RU" dirty="0" err="1"/>
              <a:t>свързаност</a:t>
            </a:r>
            <a:r>
              <a:rPr lang="ru-RU" dirty="0"/>
              <a:t>, дисплей, </a:t>
            </a:r>
            <a:r>
              <a:rPr lang="ru-RU" dirty="0" err="1"/>
              <a:t>състоящ</a:t>
            </a:r>
            <a:r>
              <a:rPr lang="ru-RU" dirty="0"/>
              <a:t> се от 25 светодиода, два </a:t>
            </a:r>
            <a:r>
              <a:rPr lang="ru-RU" dirty="0" err="1"/>
              <a:t>програмируеми</a:t>
            </a:r>
            <a:r>
              <a:rPr lang="ru-RU" dirty="0"/>
              <a:t> бутона и </a:t>
            </a:r>
            <a:r>
              <a:rPr lang="ru-RU" dirty="0" err="1"/>
              <a:t>може</a:t>
            </a:r>
            <a:r>
              <a:rPr lang="ru-RU" dirty="0"/>
              <a:t> да се </a:t>
            </a:r>
            <a:r>
              <a:rPr lang="ru-RU" dirty="0" err="1"/>
              <a:t>захранва</a:t>
            </a:r>
            <a:r>
              <a:rPr lang="ru-RU" dirty="0"/>
              <a:t> от USB или </a:t>
            </a:r>
            <a:r>
              <a:rPr lang="ru-RU" dirty="0" err="1"/>
              <a:t>външна</a:t>
            </a:r>
            <a:r>
              <a:rPr lang="ru-RU" dirty="0"/>
              <a:t> </a:t>
            </a:r>
            <a:r>
              <a:rPr lang="ru-RU" dirty="0" err="1"/>
              <a:t>батерия</a:t>
            </a:r>
            <a:r>
              <a:rPr lang="ru-RU" dirty="0"/>
              <a:t>. </a:t>
            </a:r>
            <a:r>
              <a:rPr lang="ru-RU" dirty="0" err="1"/>
              <a:t>Входовете</a:t>
            </a:r>
            <a:r>
              <a:rPr lang="ru-RU" dirty="0"/>
              <a:t> и </a:t>
            </a:r>
            <a:r>
              <a:rPr lang="ru-RU" dirty="0" err="1"/>
              <a:t>изходите</a:t>
            </a:r>
            <a:r>
              <a:rPr lang="ru-RU" dirty="0"/>
              <a:t> на </a:t>
            </a:r>
            <a:r>
              <a:rPr lang="ru-RU" dirty="0" err="1"/>
              <a:t>устройството</a:t>
            </a:r>
            <a:r>
              <a:rPr lang="ru-RU" dirty="0"/>
              <a:t> </a:t>
            </a:r>
            <a:r>
              <a:rPr lang="ru-RU" dirty="0" err="1"/>
              <a:t>са</a:t>
            </a:r>
            <a:r>
              <a:rPr lang="ru-RU" dirty="0"/>
              <a:t> </a:t>
            </a:r>
            <a:r>
              <a:rPr lang="ru-RU" dirty="0" err="1"/>
              <a:t>през</a:t>
            </a:r>
            <a:r>
              <a:rPr lang="ru-RU" dirty="0"/>
              <a:t> пет </a:t>
            </a:r>
            <a:r>
              <a:rPr lang="ru-RU" dirty="0" err="1"/>
              <a:t>пръстеновидни</a:t>
            </a:r>
            <a:r>
              <a:rPr lang="ru-RU" dirty="0"/>
              <a:t> </a:t>
            </a:r>
            <a:r>
              <a:rPr lang="ru-RU" dirty="0" err="1"/>
              <a:t>конектора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формират</a:t>
            </a:r>
            <a:r>
              <a:rPr lang="ru-RU" dirty="0"/>
              <a:t> част от </a:t>
            </a:r>
            <a:r>
              <a:rPr lang="ru-RU" dirty="0" err="1"/>
              <a:t>по-голям</a:t>
            </a:r>
            <a:r>
              <a:rPr lang="ru-RU" dirty="0"/>
              <a:t> 25-пинов </a:t>
            </a:r>
            <a:r>
              <a:rPr lang="ru-RU" dirty="0" err="1"/>
              <a:t>краен</a:t>
            </a:r>
            <a:r>
              <a:rPr lang="ru-RU" dirty="0"/>
              <a:t> </a:t>
            </a:r>
            <a:r>
              <a:rPr lang="ru-RU" dirty="0" err="1"/>
              <a:t>конектор</a:t>
            </a:r>
            <a:r>
              <a:rPr lang="ru-RU" dirty="0"/>
              <a:t>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18782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ово поле 8"/>
          <p:cNvSpPr txBox="1"/>
          <p:nvPr/>
        </p:nvSpPr>
        <p:spPr>
          <a:xfrm>
            <a:off x="2267744" y="5589240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Вариант 1</a:t>
            </a:r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E7DD42B6-5AA0-6D06-408B-1A88CF4C2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700808"/>
            <a:ext cx="4762913" cy="3322608"/>
          </a:xfrm>
          <a:prstGeom prst="rect">
            <a:avLst/>
          </a:prstGeom>
        </p:spPr>
      </p:pic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E2F76492-0B64-F540-F198-F9F0EDAAF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219" y="3996943"/>
            <a:ext cx="4282811" cy="26291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Правоъгълник 1"/>
          <p:cNvSpPr/>
          <p:nvPr/>
        </p:nvSpPr>
        <p:spPr>
          <a:xfrm>
            <a:off x="6245883" y="1134984"/>
            <a:ext cx="29161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random_led_matrix_5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51252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4303808" y="6192608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Вариант 2</a:t>
            </a:r>
          </a:p>
        </p:txBody>
      </p:sp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A64D5A5B-2849-52C0-061D-51ACF7152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042527"/>
            <a:ext cx="4580017" cy="4122777"/>
          </a:xfrm>
          <a:prstGeom prst="rect">
            <a:avLst/>
          </a:prstGeom>
        </p:spPr>
      </p:pic>
      <p:sp>
        <p:nvSpPr>
          <p:cNvPr id="2" name="Правоъгълник 1"/>
          <p:cNvSpPr/>
          <p:nvPr/>
        </p:nvSpPr>
        <p:spPr>
          <a:xfrm>
            <a:off x="6091561" y="1196752"/>
            <a:ext cx="30524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random_led_matrix_5a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947557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u="sng" dirty="0"/>
              <a:t>Условна структура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1371600" y="1628800"/>
            <a:ext cx="7772400" cy="2520280"/>
          </a:xfrm>
        </p:spPr>
        <p:txBody>
          <a:bodyPr/>
          <a:lstStyle/>
          <a:p>
            <a:r>
              <a:rPr lang="ru-RU" dirty="0" err="1"/>
              <a:t>Условните</a:t>
            </a:r>
            <a:r>
              <a:rPr lang="ru-RU" dirty="0"/>
              <a:t> </a:t>
            </a:r>
            <a:r>
              <a:rPr lang="ru-RU" dirty="0" err="1"/>
              <a:t>изявления</a:t>
            </a:r>
            <a:r>
              <a:rPr lang="ru-RU" dirty="0"/>
              <a:t> </a:t>
            </a:r>
            <a:r>
              <a:rPr lang="ru-RU" dirty="0" err="1"/>
              <a:t>са</a:t>
            </a:r>
            <a:r>
              <a:rPr lang="ru-RU" dirty="0"/>
              <a:t> </a:t>
            </a:r>
            <a:r>
              <a:rPr lang="ru-RU" dirty="0" err="1"/>
              <a:t>известни</a:t>
            </a:r>
            <a:r>
              <a:rPr lang="ru-RU" dirty="0"/>
              <a:t> </a:t>
            </a:r>
            <a:r>
              <a:rPr lang="ru-RU" dirty="0" err="1"/>
              <a:t>още</a:t>
            </a:r>
            <a:r>
              <a:rPr lang="ru-RU" dirty="0"/>
              <a:t> </a:t>
            </a:r>
            <a:r>
              <a:rPr lang="ru-RU" dirty="0" err="1"/>
              <a:t>като</a:t>
            </a:r>
            <a:r>
              <a:rPr lang="ru-RU" dirty="0"/>
              <a:t> </a:t>
            </a:r>
            <a:r>
              <a:rPr lang="ru-RU" dirty="0" err="1"/>
              <a:t>изявления</a:t>
            </a:r>
            <a:r>
              <a:rPr lang="ru-RU" dirty="0"/>
              <a:t> за </a:t>
            </a:r>
            <a:r>
              <a:rPr lang="ru-RU" dirty="0" err="1"/>
              <a:t>вземане</a:t>
            </a:r>
            <a:r>
              <a:rPr lang="ru-RU" dirty="0"/>
              <a:t> на решения. </a:t>
            </a:r>
            <a:r>
              <a:rPr lang="ru-RU" dirty="0" err="1"/>
              <a:t>Използваме</a:t>
            </a:r>
            <a:r>
              <a:rPr lang="ru-RU" dirty="0"/>
              <a:t> </a:t>
            </a:r>
            <a:r>
              <a:rPr lang="ru-RU" dirty="0" err="1"/>
              <a:t>тези</a:t>
            </a:r>
            <a:r>
              <a:rPr lang="ru-RU" dirty="0"/>
              <a:t> </a:t>
            </a:r>
            <a:r>
              <a:rPr lang="ru-RU" dirty="0" err="1"/>
              <a:t>изрази</a:t>
            </a:r>
            <a:r>
              <a:rPr lang="ru-RU" dirty="0"/>
              <a:t>, </a:t>
            </a:r>
            <a:r>
              <a:rPr lang="ru-RU" dirty="0" err="1"/>
              <a:t>когато</a:t>
            </a:r>
            <a:r>
              <a:rPr lang="ru-RU" dirty="0"/>
              <a:t> </a:t>
            </a:r>
            <a:r>
              <a:rPr lang="ru-RU" dirty="0" err="1"/>
              <a:t>искаме</a:t>
            </a:r>
            <a:r>
              <a:rPr lang="ru-RU" dirty="0"/>
              <a:t> да </a:t>
            </a:r>
            <a:r>
              <a:rPr lang="ru-RU" dirty="0" err="1"/>
              <a:t>изпълним</a:t>
            </a:r>
            <a:r>
              <a:rPr lang="ru-RU" dirty="0"/>
              <a:t> блок от код, </a:t>
            </a:r>
            <a:r>
              <a:rPr lang="ru-RU" dirty="0" err="1"/>
              <a:t>когато</a:t>
            </a:r>
            <a:r>
              <a:rPr lang="ru-RU" dirty="0"/>
              <a:t> </a:t>
            </a:r>
            <a:r>
              <a:rPr lang="ru-RU" dirty="0" err="1"/>
              <a:t>даденото</a:t>
            </a:r>
            <a:r>
              <a:rPr lang="ru-RU" dirty="0"/>
              <a:t> условие е </a:t>
            </a:r>
            <a:r>
              <a:rPr lang="ru-RU" dirty="0" err="1"/>
              <a:t>вярно</a:t>
            </a:r>
            <a:r>
              <a:rPr lang="ru-RU" dirty="0"/>
              <a:t> или </a:t>
            </a:r>
            <a:r>
              <a:rPr lang="ru-RU" dirty="0" err="1"/>
              <a:t>невярно</a:t>
            </a:r>
            <a:r>
              <a:rPr lang="en-US" dirty="0"/>
              <a:t>;</a:t>
            </a:r>
            <a:endParaRPr lang="bg-BG" dirty="0"/>
          </a:p>
        </p:txBody>
      </p:sp>
      <p:sp>
        <p:nvSpPr>
          <p:cNvPr id="4" name="Ромб 3"/>
          <p:cNvSpPr/>
          <p:nvPr/>
        </p:nvSpPr>
        <p:spPr bwMode="auto">
          <a:xfrm>
            <a:off x="4355976" y="4869160"/>
            <a:ext cx="1584176" cy="864096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Условие</a:t>
            </a:r>
          </a:p>
        </p:txBody>
      </p:sp>
      <p:sp>
        <p:nvSpPr>
          <p:cNvPr id="5" name="Правоъгълник 4"/>
          <p:cNvSpPr/>
          <p:nvPr/>
        </p:nvSpPr>
        <p:spPr bwMode="auto">
          <a:xfrm>
            <a:off x="2771800" y="5949280"/>
            <a:ext cx="1152128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Действие А</a:t>
            </a:r>
          </a:p>
        </p:txBody>
      </p:sp>
      <p:sp>
        <p:nvSpPr>
          <p:cNvPr id="6" name="Правоъгълник 5"/>
          <p:cNvSpPr/>
          <p:nvPr/>
        </p:nvSpPr>
        <p:spPr bwMode="auto">
          <a:xfrm>
            <a:off x="6300192" y="5949280"/>
            <a:ext cx="1152128" cy="3600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Действие В</a:t>
            </a:r>
          </a:p>
        </p:txBody>
      </p:sp>
      <p:cxnSp>
        <p:nvCxnSpPr>
          <p:cNvPr id="8" name="Съединител с чупка 7"/>
          <p:cNvCxnSpPr>
            <a:stCxn id="4" idx="1"/>
            <a:endCxn id="5" idx="0"/>
          </p:cNvCxnSpPr>
          <p:nvPr/>
        </p:nvCxnSpPr>
        <p:spPr bwMode="auto">
          <a:xfrm rot="10800000" flipV="1">
            <a:off x="3347864" y="5301208"/>
            <a:ext cx="1008112" cy="648072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0" name="Съединител с чупка 9"/>
          <p:cNvCxnSpPr>
            <a:stCxn id="4" idx="3"/>
            <a:endCxn id="6" idx="0"/>
          </p:cNvCxnSpPr>
          <p:nvPr/>
        </p:nvCxnSpPr>
        <p:spPr bwMode="auto">
          <a:xfrm>
            <a:off x="5940152" y="5301208"/>
            <a:ext cx="936104" cy="648072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1" name="Текстово поле 10"/>
          <p:cNvSpPr txBox="1"/>
          <p:nvPr/>
        </p:nvSpPr>
        <p:spPr>
          <a:xfrm>
            <a:off x="3028842" y="5024208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0000"/>
                </a:solidFill>
                <a:latin typeface="+mj-lt"/>
              </a:rPr>
              <a:t>При вярно условие</a:t>
            </a:r>
          </a:p>
        </p:txBody>
      </p:sp>
      <p:sp>
        <p:nvSpPr>
          <p:cNvPr id="12" name="Текстово поле 11"/>
          <p:cNvSpPr txBox="1"/>
          <p:nvPr/>
        </p:nvSpPr>
        <p:spPr>
          <a:xfrm>
            <a:off x="5904415" y="5024207"/>
            <a:ext cx="1393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200" dirty="0">
                <a:solidFill>
                  <a:srgbClr val="FF0000"/>
                </a:solidFill>
                <a:latin typeface="+mj-lt"/>
              </a:rPr>
              <a:t>При грешно условие</a:t>
            </a:r>
          </a:p>
        </p:txBody>
      </p:sp>
      <p:cxnSp>
        <p:nvCxnSpPr>
          <p:cNvPr id="14" name="Съединител &quot;права стрелка&quot; 13"/>
          <p:cNvCxnSpPr>
            <a:endCxn id="4" idx="0"/>
          </p:cNvCxnSpPr>
          <p:nvPr/>
        </p:nvCxnSpPr>
        <p:spPr bwMode="auto">
          <a:xfrm>
            <a:off x="5148064" y="4293096"/>
            <a:ext cx="0" cy="576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60926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276872"/>
            <a:ext cx="2189321" cy="3672408"/>
          </a:xfrm>
          <a:prstGeom prst="rect">
            <a:avLst/>
          </a:prstGeom>
        </p:spPr>
      </p:pic>
      <p:sp>
        <p:nvSpPr>
          <p:cNvPr id="5" name="Текстово поле 4"/>
          <p:cNvSpPr txBox="1"/>
          <p:nvPr/>
        </p:nvSpPr>
        <p:spPr>
          <a:xfrm>
            <a:off x="4788024" y="2564904"/>
            <a:ext cx="373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Съкратена форма на условна структура</a:t>
            </a:r>
          </a:p>
        </p:txBody>
      </p:sp>
      <p:sp>
        <p:nvSpPr>
          <p:cNvPr id="6" name="Текстово поле 5"/>
          <p:cNvSpPr txBox="1"/>
          <p:nvPr/>
        </p:nvSpPr>
        <p:spPr>
          <a:xfrm>
            <a:off x="4809728" y="3861048"/>
            <a:ext cx="335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Пълна форма на условна структура</a:t>
            </a:r>
          </a:p>
        </p:txBody>
      </p:sp>
      <p:sp>
        <p:nvSpPr>
          <p:cNvPr id="7" name="Текстово поле 6"/>
          <p:cNvSpPr txBox="1"/>
          <p:nvPr/>
        </p:nvSpPr>
        <p:spPr>
          <a:xfrm>
            <a:off x="4809728" y="5085184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Вградени условни структури</a:t>
            </a:r>
          </a:p>
        </p:txBody>
      </p:sp>
      <p:cxnSp>
        <p:nvCxnSpPr>
          <p:cNvPr id="9" name="Съединител &quot;права стрелка&quot; 8"/>
          <p:cNvCxnSpPr>
            <a:stCxn id="5" idx="1"/>
          </p:cNvCxnSpPr>
          <p:nvPr/>
        </p:nvCxnSpPr>
        <p:spPr bwMode="auto">
          <a:xfrm flipH="1">
            <a:off x="3419872" y="2749570"/>
            <a:ext cx="1368152" cy="10336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Съединител &quot;права стрелка&quot; 10"/>
          <p:cNvCxnSpPr>
            <a:stCxn id="6" idx="1"/>
          </p:cNvCxnSpPr>
          <p:nvPr/>
        </p:nvCxnSpPr>
        <p:spPr bwMode="auto">
          <a:xfrm flipH="1">
            <a:off x="3347864" y="4045714"/>
            <a:ext cx="1461864" cy="6736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Съединител &quot;права стрелка&quot; 12"/>
          <p:cNvCxnSpPr>
            <a:stCxn id="7" idx="1"/>
          </p:cNvCxnSpPr>
          <p:nvPr/>
        </p:nvCxnSpPr>
        <p:spPr bwMode="auto">
          <a:xfrm flipH="1">
            <a:off x="3419872" y="5269850"/>
            <a:ext cx="1389856" cy="103366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95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979712" y="620688"/>
            <a:ext cx="6946801" cy="720080"/>
          </a:xfrm>
        </p:spPr>
        <p:txBody>
          <a:bodyPr/>
          <a:lstStyle/>
          <a:p>
            <a:r>
              <a:rPr lang="bg-BG" b="1" u="sng" dirty="0"/>
              <a:t>Оператори за сравнение</a:t>
            </a:r>
          </a:p>
        </p:txBody>
      </p:sp>
      <p:grpSp>
        <p:nvGrpSpPr>
          <p:cNvPr id="20" name="Групиране 19"/>
          <p:cNvGrpSpPr/>
          <p:nvPr/>
        </p:nvGrpSpPr>
        <p:grpSpPr>
          <a:xfrm>
            <a:off x="2339752" y="1844824"/>
            <a:ext cx="6037697" cy="2592288"/>
            <a:chOff x="2051720" y="2780928"/>
            <a:chExt cx="6037697" cy="2592288"/>
          </a:xfrm>
        </p:grpSpPr>
        <p:pic>
          <p:nvPicPr>
            <p:cNvPr id="4" name="Картина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1720" y="2780928"/>
              <a:ext cx="2512526" cy="2592288"/>
            </a:xfrm>
            <a:prstGeom prst="rect">
              <a:avLst/>
            </a:prstGeom>
          </p:spPr>
        </p:pic>
        <p:sp>
          <p:nvSpPr>
            <p:cNvPr id="5" name="Текстово поле 4"/>
            <p:cNvSpPr txBox="1"/>
            <p:nvPr/>
          </p:nvSpPr>
          <p:spPr>
            <a:xfrm>
              <a:off x="6014083" y="2937991"/>
              <a:ext cx="1024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800" dirty="0">
                  <a:solidFill>
                    <a:srgbClr val="C00000"/>
                  </a:solidFill>
                  <a:latin typeface="+mj-lt"/>
                </a:rPr>
                <a:t>По-малко</a:t>
              </a:r>
            </a:p>
          </p:txBody>
        </p:sp>
        <p:sp>
          <p:nvSpPr>
            <p:cNvPr id="6" name="Текстово поле 5"/>
            <p:cNvSpPr txBox="1"/>
            <p:nvPr/>
          </p:nvSpPr>
          <p:spPr>
            <a:xfrm>
              <a:off x="5993932" y="3389931"/>
              <a:ext cx="1975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800" dirty="0">
                  <a:solidFill>
                    <a:srgbClr val="C00000"/>
                  </a:solidFill>
                  <a:latin typeface="+mj-lt"/>
                </a:rPr>
                <a:t>По-малко или равно</a:t>
              </a:r>
            </a:p>
          </p:txBody>
        </p:sp>
        <p:sp>
          <p:nvSpPr>
            <p:cNvPr id="7" name="Текстово поле 6"/>
            <p:cNvSpPr txBox="1"/>
            <p:nvPr/>
          </p:nvSpPr>
          <p:spPr>
            <a:xfrm>
              <a:off x="6015345" y="3892406"/>
              <a:ext cx="728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800" dirty="0">
                  <a:solidFill>
                    <a:srgbClr val="C00000"/>
                  </a:solidFill>
                  <a:latin typeface="+mj-lt"/>
                </a:rPr>
                <a:t>Равно</a:t>
              </a:r>
            </a:p>
          </p:txBody>
        </p:sp>
        <p:sp>
          <p:nvSpPr>
            <p:cNvPr id="8" name="Текстово поле 7"/>
            <p:cNvSpPr txBox="1"/>
            <p:nvPr/>
          </p:nvSpPr>
          <p:spPr>
            <a:xfrm>
              <a:off x="6026032" y="4292998"/>
              <a:ext cx="111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800" dirty="0">
                  <a:solidFill>
                    <a:srgbClr val="C00000"/>
                  </a:solidFill>
                  <a:latin typeface="+mj-lt"/>
                </a:rPr>
                <a:t>По-голямо</a:t>
              </a:r>
            </a:p>
          </p:txBody>
        </p:sp>
        <p:sp>
          <p:nvSpPr>
            <p:cNvPr id="9" name="Текстово поле 8"/>
            <p:cNvSpPr txBox="1"/>
            <p:nvPr/>
          </p:nvSpPr>
          <p:spPr>
            <a:xfrm>
              <a:off x="6026032" y="4764213"/>
              <a:ext cx="2063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800" dirty="0">
                  <a:solidFill>
                    <a:srgbClr val="C00000"/>
                  </a:solidFill>
                  <a:latin typeface="+mj-lt"/>
                </a:rPr>
                <a:t>По-голямо или равно</a:t>
              </a:r>
            </a:p>
          </p:txBody>
        </p:sp>
        <p:cxnSp>
          <p:nvCxnSpPr>
            <p:cNvPr id="11" name="Съединител &quot;права стрелка&quot; 10"/>
            <p:cNvCxnSpPr>
              <a:stCxn id="5" idx="1"/>
            </p:cNvCxnSpPr>
            <p:nvPr/>
          </p:nvCxnSpPr>
          <p:spPr bwMode="auto">
            <a:xfrm flipH="1">
              <a:off x="3563888" y="3122657"/>
              <a:ext cx="2450195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Съединител &quot;права стрелка&quot; 12"/>
            <p:cNvCxnSpPr>
              <a:stCxn id="6" idx="1"/>
            </p:cNvCxnSpPr>
            <p:nvPr/>
          </p:nvCxnSpPr>
          <p:spPr bwMode="auto">
            <a:xfrm flipH="1">
              <a:off x="3707904" y="3574597"/>
              <a:ext cx="2286028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Съединител &quot;права стрелка&quot; 14"/>
            <p:cNvCxnSpPr>
              <a:stCxn id="7" idx="1"/>
            </p:cNvCxnSpPr>
            <p:nvPr/>
          </p:nvCxnSpPr>
          <p:spPr bwMode="auto">
            <a:xfrm flipH="1">
              <a:off x="3707904" y="4077072"/>
              <a:ext cx="2307441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Съединител &quot;права стрелка&quot; 16"/>
            <p:cNvCxnSpPr>
              <a:stCxn id="8" idx="1"/>
            </p:cNvCxnSpPr>
            <p:nvPr/>
          </p:nvCxnSpPr>
          <p:spPr bwMode="auto">
            <a:xfrm flipH="1">
              <a:off x="3707904" y="4477664"/>
              <a:ext cx="2318128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Съединител &quot;права стрелка&quot; 18"/>
            <p:cNvCxnSpPr>
              <a:stCxn id="9" idx="1"/>
            </p:cNvCxnSpPr>
            <p:nvPr/>
          </p:nvCxnSpPr>
          <p:spPr bwMode="auto">
            <a:xfrm flipH="1">
              <a:off x="3707904" y="4948879"/>
              <a:ext cx="2318128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Групиране 30"/>
          <p:cNvGrpSpPr/>
          <p:nvPr/>
        </p:nvGrpSpPr>
        <p:grpSpPr>
          <a:xfrm>
            <a:off x="2326816" y="4633178"/>
            <a:ext cx="5286733" cy="1576557"/>
            <a:chOff x="2326816" y="4633178"/>
            <a:chExt cx="5286733" cy="1576557"/>
          </a:xfrm>
        </p:grpSpPr>
        <p:pic>
          <p:nvPicPr>
            <p:cNvPr id="21" name="Картина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6816" y="4633178"/>
              <a:ext cx="2514984" cy="1576557"/>
            </a:xfrm>
            <a:prstGeom prst="rect">
              <a:avLst/>
            </a:prstGeom>
          </p:spPr>
        </p:pic>
        <p:sp>
          <p:nvSpPr>
            <p:cNvPr id="22" name="Текстово поле 21"/>
            <p:cNvSpPr txBox="1"/>
            <p:nvPr/>
          </p:nvSpPr>
          <p:spPr>
            <a:xfrm>
              <a:off x="5292080" y="4790119"/>
              <a:ext cx="1266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800" dirty="0">
                  <a:solidFill>
                    <a:srgbClr val="C00000"/>
                  </a:solidFill>
                  <a:latin typeface="+mj-lt"/>
                </a:rPr>
                <a:t>Логическо И</a:t>
              </a:r>
            </a:p>
          </p:txBody>
        </p:sp>
        <p:sp>
          <p:nvSpPr>
            <p:cNvPr id="23" name="Текстово поле 22"/>
            <p:cNvSpPr txBox="1"/>
            <p:nvPr/>
          </p:nvSpPr>
          <p:spPr>
            <a:xfrm>
              <a:off x="5292079" y="5202391"/>
              <a:ext cx="1526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800" dirty="0">
                  <a:solidFill>
                    <a:srgbClr val="C00000"/>
                  </a:solidFill>
                  <a:latin typeface="+mj-lt"/>
                </a:rPr>
                <a:t>Логическо ИЛИ</a:t>
              </a:r>
            </a:p>
          </p:txBody>
        </p:sp>
        <p:sp>
          <p:nvSpPr>
            <p:cNvPr id="24" name="Текстово поле 23"/>
            <p:cNvSpPr txBox="1"/>
            <p:nvPr/>
          </p:nvSpPr>
          <p:spPr>
            <a:xfrm>
              <a:off x="5292080" y="5659570"/>
              <a:ext cx="2321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1800" dirty="0">
                  <a:solidFill>
                    <a:srgbClr val="C00000"/>
                  </a:solidFill>
                  <a:latin typeface="+mj-lt"/>
                </a:rPr>
                <a:t>Логическо ОТРИЦАНИЕ</a:t>
              </a:r>
            </a:p>
          </p:txBody>
        </p:sp>
        <p:cxnSp>
          <p:nvCxnSpPr>
            <p:cNvPr id="26" name="Съединител &quot;права стрелка&quot; 25"/>
            <p:cNvCxnSpPr>
              <a:stCxn id="22" idx="1"/>
            </p:cNvCxnSpPr>
            <p:nvPr/>
          </p:nvCxnSpPr>
          <p:spPr bwMode="auto">
            <a:xfrm flipH="1">
              <a:off x="3923928" y="4974785"/>
              <a:ext cx="1368152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Съединител &quot;права стрелка&quot; 27"/>
            <p:cNvCxnSpPr>
              <a:stCxn id="23" idx="1"/>
            </p:cNvCxnSpPr>
            <p:nvPr/>
          </p:nvCxnSpPr>
          <p:spPr bwMode="auto">
            <a:xfrm flipH="1">
              <a:off x="3923928" y="5387057"/>
              <a:ext cx="1368151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Съединител &quot;права стрелка&quot; 29"/>
            <p:cNvCxnSpPr>
              <a:stCxn id="24" idx="1"/>
            </p:cNvCxnSpPr>
            <p:nvPr/>
          </p:nvCxnSpPr>
          <p:spPr bwMode="auto">
            <a:xfrm flipH="1">
              <a:off x="3707904" y="5844236"/>
              <a:ext cx="1584176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4177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ово поле 5"/>
          <p:cNvSpPr txBox="1"/>
          <p:nvPr/>
        </p:nvSpPr>
        <p:spPr>
          <a:xfrm>
            <a:off x="4545361" y="6093296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Вариант 1</a:t>
            </a:r>
          </a:p>
        </p:txBody>
      </p:sp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43F56B01-7F4B-655A-BB3F-9E09B7BEA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060848"/>
            <a:ext cx="4488569" cy="3825572"/>
          </a:xfrm>
          <a:prstGeom prst="rect">
            <a:avLst/>
          </a:prstGeom>
        </p:spPr>
      </p:pic>
      <p:sp>
        <p:nvSpPr>
          <p:cNvPr id="2" name="Правоъгълник 1"/>
          <p:cNvSpPr/>
          <p:nvPr/>
        </p:nvSpPr>
        <p:spPr>
          <a:xfrm>
            <a:off x="6372200" y="1196752"/>
            <a:ext cx="2728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if_random_matrix_6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59383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BD26028A-1BE5-3C9D-188A-DF4AE64D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642" y="1700808"/>
            <a:ext cx="5302743" cy="4608512"/>
          </a:xfrm>
          <a:prstGeom prst="rect">
            <a:avLst/>
          </a:prstGeom>
        </p:spPr>
      </p:pic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70D69EF9-4A84-9B6B-C05E-90FC4BCA85F3}"/>
              </a:ext>
            </a:extLst>
          </p:cNvPr>
          <p:cNvSpPr txBox="1"/>
          <p:nvPr/>
        </p:nvSpPr>
        <p:spPr>
          <a:xfrm>
            <a:off x="4355976" y="6124654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Вградена условна структура</a:t>
            </a:r>
          </a:p>
        </p:txBody>
      </p:sp>
      <p:sp>
        <p:nvSpPr>
          <p:cNvPr id="2" name="Правоъгълник 1"/>
          <p:cNvSpPr/>
          <p:nvPr/>
        </p:nvSpPr>
        <p:spPr>
          <a:xfrm>
            <a:off x="6300192" y="1210191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if_random_matrix_6a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983928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u="sng" dirty="0"/>
              <a:t>Сензор за светлина </a:t>
            </a:r>
            <a:r>
              <a:rPr lang="en-US" b="1" u="sng" dirty="0"/>
              <a:t>LDR</a:t>
            </a:r>
            <a:endParaRPr lang="bg-BG" b="1" u="sn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1371600" y="1628800"/>
            <a:ext cx="7772400" cy="5112568"/>
          </a:xfrm>
        </p:spPr>
        <p:txBody>
          <a:bodyPr/>
          <a:lstStyle/>
          <a:p>
            <a:r>
              <a:rPr lang="ru-RU" dirty="0" err="1"/>
              <a:t>Фоторезисторът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ru-RU" dirty="0"/>
              <a:t>LDR</a:t>
            </a:r>
            <a:r>
              <a:rPr lang="en-US" dirty="0"/>
              <a:t>)</a:t>
            </a:r>
            <a:r>
              <a:rPr lang="ru-RU" dirty="0"/>
              <a:t> е </a:t>
            </a:r>
            <a:r>
              <a:rPr lang="ru-RU" dirty="0" err="1"/>
              <a:t>пасивен</a:t>
            </a:r>
            <a:r>
              <a:rPr lang="ru-RU" dirty="0"/>
              <a:t> компонент, </a:t>
            </a:r>
            <a:r>
              <a:rPr lang="ru-RU" dirty="0" err="1"/>
              <a:t>който</a:t>
            </a:r>
            <a:r>
              <a:rPr lang="ru-RU" dirty="0"/>
              <a:t> </a:t>
            </a:r>
            <a:r>
              <a:rPr lang="ru-RU" dirty="0" err="1"/>
              <a:t>намалява</a:t>
            </a:r>
            <a:r>
              <a:rPr lang="ru-RU" dirty="0"/>
              <a:t> </a:t>
            </a:r>
            <a:r>
              <a:rPr lang="ru-RU" dirty="0" err="1"/>
              <a:t>съпротивлението</a:t>
            </a:r>
            <a:r>
              <a:rPr lang="ru-RU" dirty="0"/>
              <a:t> </a:t>
            </a:r>
            <a:r>
              <a:rPr lang="bg-BG" dirty="0"/>
              <a:t>си </a:t>
            </a:r>
            <a:r>
              <a:rPr lang="ru-RU" dirty="0"/>
              <a:t>при </a:t>
            </a:r>
            <a:r>
              <a:rPr lang="ru-RU" dirty="0" err="1"/>
              <a:t>увеличаването</a:t>
            </a:r>
            <a:r>
              <a:rPr lang="ru-RU" dirty="0"/>
              <a:t> на </a:t>
            </a:r>
            <a:r>
              <a:rPr lang="ru-RU" dirty="0" err="1"/>
              <a:t>осветеността</a:t>
            </a:r>
            <a:r>
              <a:rPr lang="ru-RU" dirty="0"/>
              <a:t> (светлина) </a:t>
            </a:r>
            <a:r>
              <a:rPr lang="ru-RU" dirty="0" err="1"/>
              <a:t>върху</a:t>
            </a:r>
            <a:r>
              <a:rPr lang="ru-RU" dirty="0"/>
              <a:t> </a:t>
            </a:r>
            <a:r>
              <a:rPr lang="ru-RU" dirty="0" err="1"/>
              <a:t>чувствителната</a:t>
            </a:r>
            <a:r>
              <a:rPr lang="ru-RU" dirty="0"/>
              <a:t> </a:t>
            </a:r>
            <a:r>
              <a:rPr lang="ru-RU" dirty="0" err="1"/>
              <a:t>повърхност</a:t>
            </a:r>
            <a:r>
              <a:rPr lang="ru-RU" dirty="0"/>
              <a:t> на компонента;</a:t>
            </a:r>
          </a:p>
          <a:p>
            <a:r>
              <a:rPr lang="ru-RU" dirty="0"/>
              <a:t>На </a:t>
            </a:r>
            <a:r>
              <a:rPr lang="ru-RU" dirty="0" err="1"/>
              <a:t>тъмно</a:t>
            </a:r>
            <a:r>
              <a:rPr lang="ru-RU" dirty="0"/>
              <a:t> </a:t>
            </a:r>
            <a:r>
              <a:rPr lang="ru-RU" dirty="0" err="1"/>
              <a:t>фоторезисторът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има</a:t>
            </a:r>
            <a:r>
              <a:rPr lang="ru-RU" dirty="0"/>
              <a:t> </a:t>
            </a:r>
            <a:r>
              <a:rPr lang="ru-RU" dirty="0" err="1"/>
              <a:t>съпротивление</a:t>
            </a:r>
            <a:r>
              <a:rPr lang="ru-RU" dirty="0"/>
              <a:t> до </a:t>
            </a:r>
            <a:r>
              <a:rPr lang="ru-RU" dirty="0" err="1"/>
              <a:t>няколко</a:t>
            </a:r>
            <a:r>
              <a:rPr lang="ru-RU" dirty="0"/>
              <a:t> мегаома (MΩ), </a:t>
            </a:r>
            <a:r>
              <a:rPr lang="ru-RU" dirty="0" err="1"/>
              <a:t>докато</a:t>
            </a:r>
            <a:r>
              <a:rPr lang="ru-RU" dirty="0"/>
              <a:t> на светлина </a:t>
            </a:r>
            <a:r>
              <a:rPr lang="ru-RU" dirty="0" err="1"/>
              <a:t>фоторезисторът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има</a:t>
            </a:r>
            <a:r>
              <a:rPr lang="ru-RU" dirty="0"/>
              <a:t> </a:t>
            </a:r>
            <a:r>
              <a:rPr lang="ru-RU" dirty="0" err="1"/>
              <a:t>съпротивление</a:t>
            </a:r>
            <a:r>
              <a:rPr lang="ru-RU" dirty="0"/>
              <a:t> до </a:t>
            </a:r>
            <a:r>
              <a:rPr lang="ru-RU" dirty="0" err="1"/>
              <a:t>няколкостотин</a:t>
            </a:r>
            <a:r>
              <a:rPr lang="ru-RU" dirty="0"/>
              <a:t> ома;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07997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365" y="1988841"/>
            <a:ext cx="4693385" cy="467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26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772C5165-07EA-19F0-F72F-703B048A2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772816"/>
            <a:ext cx="6539411" cy="4547552"/>
          </a:xfrm>
          <a:prstGeom prst="rect">
            <a:avLst/>
          </a:prstGeom>
        </p:spPr>
      </p:pic>
      <p:cxnSp>
        <p:nvCxnSpPr>
          <p:cNvPr id="7" name="Съединител &quot;права стрелка&quot; 6">
            <a:extLst>
              <a:ext uri="{FF2B5EF4-FFF2-40B4-BE49-F238E27FC236}">
                <a16:creationId xmlns:a16="http://schemas.microsoft.com/office/drawing/2014/main" id="{EAC03A85-A92C-C7B7-B18A-9F3135DAE9F9}"/>
              </a:ext>
            </a:extLst>
          </p:cNvPr>
          <p:cNvCxnSpPr/>
          <p:nvPr/>
        </p:nvCxnSpPr>
        <p:spPr bwMode="auto">
          <a:xfrm flipH="1">
            <a:off x="2627784" y="1124744"/>
            <a:ext cx="648072" cy="6480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Съединител &quot;права стрелка&quot; 8">
            <a:extLst>
              <a:ext uri="{FF2B5EF4-FFF2-40B4-BE49-F238E27FC236}">
                <a16:creationId xmlns:a16="http://schemas.microsoft.com/office/drawing/2014/main" id="{27A0CDBA-1918-0C4F-688E-F88A7A53ED6C}"/>
              </a:ext>
            </a:extLst>
          </p:cNvPr>
          <p:cNvCxnSpPr/>
          <p:nvPr/>
        </p:nvCxnSpPr>
        <p:spPr bwMode="auto">
          <a:xfrm flipH="1" flipV="1">
            <a:off x="7452320" y="5805264"/>
            <a:ext cx="720080" cy="72008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172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u="sng" dirty="0"/>
              <a:t>Програмиране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1371600" y="1628800"/>
            <a:ext cx="7772400" cy="3168352"/>
          </a:xfrm>
        </p:spPr>
        <p:txBody>
          <a:bodyPr/>
          <a:lstStyle/>
          <a:p>
            <a:r>
              <a:rPr lang="bg-BG" dirty="0"/>
              <a:t>С </a:t>
            </a:r>
            <a:r>
              <a:rPr lang="en-US" dirty="0" err="1"/>
              <a:t>MicroBit</a:t>
            </a:r>
            <a:r>
              <a:rPr lang="en-US" dirty="0"/>
              <a:t> </a:t>
            </a:r>
            <a:r>
              <a:rPr lang="bg-BG" dirty="0"/>
              <a:t>можем да програмираме на следните езици:</a:t>
            </a:r>
          </a:p>
          <a:p>
            <a:pPr lvl="1"/>
            <a:r>
              <a:rPr lang="en-US" dirty="0"/>
              <a:t>Arduino C/C++;</a:t>
            </a:r>
          </a:p>
          <a:p>
            <a:pPr lvl="1"/>
            <a:r>
              <a:rPr lang="en-US" dirty="0"/>
              <a:t>Python;</a:t>
            </a:r>
          </a:p>
          <a:p>
            <a:pPr lvl="1"/>
            <a:r>
              <a:rPr lang="en-US" dirty="0" err="1"/>
              <a:t>MicroPython</a:t>
            </a:r>
            <a:r>
              <a:rPr lang="en-US" dirty="0"/>
              <a:t>;</a:t>
            </a:r>
          </a:p>
          <a:p>
            <a:pPr lvl="1"/>
            <a:r>
              <a:rPr lang="bg-BG" dirty="0"/>
              <a:t>Визуално програмиране с блокови конструкции;</a:t>
            </a: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4714906"/>
            <a:ext cx="3528392" cy="198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425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311123C3-E2B9-3E40-7DA3-7622A7B6A701}"/>
              </a:ext>
            </a:extLst>
          </p:cNvPr>
          <p:cNvSpPr txBox="1"/>
          <p:nvPr/>
        </p:nvSpPr>
        <p:spPr>
          <a:xfrm>
            <a:off x="2555776" y="4653136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Вариант </a:t>
            </a:r>
            <a:r>
              <a:rPr lang="en-US" sz="1800" dirty="0" smtClean="0">
                <a:solidFill>
                  <a:srgbClr val="C00000"/>
                </a:solidFill>
                <a:latin typeface="+mj-lt"/>
              </a:rPr>
              <a:t>1</a:t>
            </a:r>
            <a:endParaRPr lang="bg-BG" sz="180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995" y="1628800"/>
            <a:ext cx="4959550" cy="2520280"/>
          </a:xfrm>
          <a:prstGeom prst="rect">
            <a:avLst/>
          </a:prstGeom>
        </p:spPr>
      </p:pic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3717032"/>
            <a:ext cx="3980175" cy="2952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7411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311123C3-E2B9-3E40-7DA3-7622A7B6A701}"/>
              </a:ext>
            </a:extLst>
          </p:cNvPr>
          <p:cNvSpPr txBox="1"/>
          <p:nvPr/>
        </p:nvSpPr>
        <p:spPr>
          <a:xfrm>
            <a:off x="2555776" y="4653136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800" dirty="0">
                <a:solidFill>
                  <a:srgbClr val="C00000"/>
                </a:solidFill>
                <a:latin typeface="+mj-lt"/>
              </a:rPr>
              <a:t>Вариант 2</a:t>
            </a: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628800"/>
            <a:ext cx="4536504" cy="2547283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717032"/>
            <a:ext cx="4176464" cy="29300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Правоъгълник 7"/>
          <p:cNvSpPr/>
          <p:nvPr/>
        </p:nvSpPr>
        <p:spPr>
          <a:xfrm>
            <a:off x="8173863" y="1167135"/>
            <a:ext cx="970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ldr_7a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65881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6C61BD5-3198-B4A1-E499-6FDA24720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u="sng" dirty="0"/>
              <a:t>Светофар</a:t>
            </a: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90546734-99F0-4C2C-BE21-821A70C69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919" y="1916832"/>
            <a:ext cx="1150192" cy="3212976"/>
          </a:xfrm>
          <a:prstGeom prst="rect">
            <a:avLst/>
          </a:prstGeom>
        </p:spPr>
      </p:pic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4C475BA6-5321-748B-D927-C10D024D4AE7}"/>
              </a:ext>
            </a:extLst>
          </p:cNvPr>
          <p:cNvSpPr txBox="1"/>
          <p:nvPr/>
        </p:nvSpPr>
        <p:spPr>
          <a:xfrm>
            <a:off x="2903923" y="5658480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green</a:t>
            </a:r>
            <a:endParaRPr lang="bg-BG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B416826D-5E31-F12C-7BB5-08B747A86F63}"/>
              </a:ext>
            </a:extLst>
          </p:cNvPr>
          <p:cNvSpPr txBox="1"/>
          <p:nvPr/>
        </p:nvSpPr>
        <p:spPr>
          <a:xfrm>
            <a:off x="3947693" y="565848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yellow</a:t>
            </a:r>
            <a:endParaRPr lang="bg-BG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DB8DA378-EA94-4AFF-A27D-130531EA1198}"/>
              </a:ext>
            </a:extLst>
          </p:cNvPr>
          <p:cNvSpPr txBox="1"/>
          <p:nvPr/>
        </p:nvSpPr>
        <p:spPr>
          <a:xfrm>
            <a:off x="5066034" y="565854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red</a:t>
            </a:r>
            <a:endParaRPr lang="bg-BG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B9EFD046-4802-90EB-A697-10BB15C256FA}"/>
              </a:ext>
            </a:extLst>
          </p:cNvPr>
          <p:cNvSpPr txBox="1"/>
          <p:nvPr/>
        </p:nvSpPr>
        <p:spPr>
          <a:xfrm>
            <a:off x="6271603" y="565854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GND</a:t>
            </a:r>
            <a:endParaRPr lang="bg-BG" sz="1800" dirty="0">
              <a:latin typeface="+mn-lt"/>
            </a:endParaRPr>
          </a:p>
        </p:txBody>
      </p:sp>
      <p:cxnSp>
        <p:nvCxnSpPr>
          <p:cNvPr id="11" name="Съединител &quot;права стрелка&quot; 10">
            <a:extLst>
              <a:ext uri="{FF2B5EF4-FFF2-40B4-BE49-F238E27FC236}">
                <a16:creationId xmlns:a16="http://schemas.microsoft.com/office/drawing/2014/main" id="{5C6DFF7F-8012-0239-32D3-00501F872AF8}"/>
              </a:ext>
            </a:extLst>
          </p:cNvPr>
          <p:cNvCxnSpPr>
            <a:stCxn id="6" idx="0"/>
          </p:cNvCxnSpPr>
          <p:nvPr/>
        </p:nvCxnSpPr>
        <p:spPr bwMode="auto">
          <a:xfrm flipV="1">
            <a:off x="3239111" y="5013176"/>
            <a:ext cx="1332889" cy="64530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Съединител &quot;права стрелка&quot; 12">
            <a:extLst>
              <a:ext uri="{FF2B5EF4-FFF2-40B4-BE49-F238E27FC236}">
                <a16:creationId xmlns:a16="http://schemas.microsoft.com/office/drawing/2014/main" id="{1F0B379E-76EF-40F9-299F-FC5940386CC0}"/>
              </a:ext>
            </a:extLst>
          </p:cNvPr>
          <p:cNvCxnSpPr>
            <a:stCxn id="7" idx="0"/>
          </p:cNvCxnSpPr>
          <p:nvPr/>
        </p:nvCxnSpPr>
        <p:spPr bwMode="auto">
          <a:xfrm flipV="1">
            <a:off x="4302919" y="5071492"/>
            <a:ext cx="495510" cy="58698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Съединител &quot;права стрелка&quot; 14">
            <a:extLst>
              <a:ext uri="{FF2B5EF4-FFF2-40B4-BE49-F238E27FC236}">
                <a16:creationId xmlns:a16="http://schemas.microsoft.com/office/drawing/2014/main" id="{E727CED0-8CDA-C582-354A-D6EA4E0DAF25}"/>
              </a:ext>
            </a:extLst>
          </p:cNvPr>
          <p:cNvCxnSpPr>
            <a:stCxn id="8" idx="0"/>
          </p:cNvCxnSpPr>
          <p:nvPr/>
        </p:nvCxnSpPr>
        <p:spPr bwMode="auto">
          <a:xfrm flipH="1" flipV="1">
            <a:off x="4979890" y="5100650"/>
            <a:ext cx="315534" cy="55789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Съединител &quot;права стрелка&quot; 16">
            <a:extLst>
              <a:ext uri="{FF2B5EF4-FFF2-40B4-BE49-F238E27FC236}">
                <a16:creationId xmlns:a16="http://schemas.microsoft.com/office/drawing/2014/main" id="{2ECA3FFB-7EC5-4D13-A933-9C488AFBC662}"/>
              </a:ext>
            </a:extLst>
          </p:cNvPr>
          <p:cNvCxnSpPr>
            <a:stCxn id="9" idx="0"/>
          </p:cNvCxnSpPr>
          <p:nvPr/>
        </p:nvCxnSpPr>
        <p:spPr bwMode="auto">
          <a:xfrm flipH="1" flipV="1">
            <a:off x="5220962" y="5013176"/>
            <a:ext cx="1352968" cy="64536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9687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62280365-7239-3D86-A1E0-41A3191B2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574762"/>
            <a:ext cx="3767437" cy="61702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Правоъгълник 1"/>
          <p:cNvSpPr/>
          <p:nvPr/>
        </p:nvSpPr>
        <p:spPr>
          <a:xfrm>
            <a:off x="6516216" y="1268760"/>
            <a:ext cx="26260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trafic_lights_leds_8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20969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/>
          <p:cNvSpPr/>
          <p:nvPr/>
        </p:nvSpPr>
        <p:spPr>
          <a:xfrm>
            <a:off x="2411760" y="3284984"/>
            <a:ext cx="558678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</a:rPr>
              <a:t>УПРАЖНЕНИЕ</a:t>
            </a:r>
          </a:p>
        </p:txBody>
      </p:sp>
    </p:spTree>
    <p:extLst>
      <p:ext uri="{BB962C8B-B14F-4D97-AF65-F5344CB8AC3E}">
        <p14:creationId xmlns:p14="http://schemas.microsoft.com/office/powerpoint/2010/main" val="2589329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u="sng" dirty="0"/>
              <a:t>Задача 1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направи програма за хвърляне на зар и извеждане на падналото се число на </a:t>
            </a:r>
            <a:r>
              <a:rPr lang="en-US" dirty="0"/>
              <a:t>LED </a:t>
            </a:r>
            <a:r>
              <a:rPr lang="bg-BG" dirty="0"/>
              <a:t>дисплея и на терминалния изход;</a:t>
            </a:r>
          </a:p>
          <a:p>
            <a:r>
              <a:rPr lang="bg-BG" dirty="0"/>
              <a:t>Да се използва функция за генериране на случайно число;</a:t>
            </a:r>
            <a:endParaRPr lang="en-US" dirty="0"/>
          </a:p>
          <a:p>
            <a:r>
              <a:rPr lang="bg-BG" dirty="0"/>
              <a:t>Всяко ново хвърляне на зар да става при натискане на бутон </a:t>
            </a:r>
            <a:r>
              <a:rPr lang="en-US" dirty="0"/>
              <a:t>B;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735161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86803991-5FE9-1F1E-58CB-422860DA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620688"/>
            <a:ext cx="4267570" cy="60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12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u="sng" dirty="0"/>
              <a:t>Задача 2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1371600" y="1628800"/>
            <a:ext cx="7772400" cy="5229200"/>
          </a:xfrm>
        </p:spPr>
        <p:txBody>
          <a:bodyPr/>
          <a:lstStyle/>
          <a:p>
            <a:r>
              <a:rPr lang="bg-BG" dirty="0"/>
              <a:t>Да се направи програма, която прочита стойността на аналоговия вход от </a:t>
            </a:r>
            <a:r>
              <a:rPr lang="bg-BG" dirty="0" err="1"/>
              <a:t>потенциометъра</a:t>
            </a:r>
            <a:r>
              <a:rPr lang="bg-BG" dirty="0"/>
              <a:t> и ако стойността е по-малка от 500 се извежда изображение квадрат на </a:t>
            </a:r>
            <a:r>
              <a:rPr lang="en-US" dirty="0"/>
              <a:t>LED </a:t>
            </a:r>
            <a:r>
              <a:rPr lang="bg-BG" dirty="0"/>
              <a:t>дисплея, ако е по-голяма от 500 и по-малка от 600 да се извежда плътен ромб, а ако е по-голяма или равна на 600 се извежда Х;</a:t>
            </a:r>
          </a:p>
          <a:p>
            <a:r>
              <a:rPr lang="bg-BG" dirty="0"/>
              <a:t>Прочетената стойност от аналоговия вход да се изведе на серийния монитор;</a:t>
            </a:r>
          </a:p>
        </p:txBody>
      </p:sp>
    </p:spTree>
    <p:extLst>
      <p:ext uri="{BB962C8B-B14F-4D97-AF65-F5344CB8AC3E}">
        <p14:creationId xmlns:p14="http://schemas.microsoft.com/office/powerpoint/2010/main" val="14930390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7C90D7D9-F040-EC1D-8457-A2DA81532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916832"/>
            <a:ext cx="5494496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0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11CFD5A-3961-F5D7-4E2A-EF644053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u="sng" dirty="0"/>
              <a:t>Задача 3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AB785F4-FF36-AD7E-3987-E7246117E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28800"/>
            <a:ext cx="7772400" cy="2736304"/>
          </a:xfrm>
        </p:spPr>
        <p:txBody>
          <a:bodyPr/>
          <a:lstStyle/>
          <a:p>
            <a:r>
              <a:rPr lang="bg-BG" dirty="0"/>
              <a:t>Да се направи програма, която използва </a:t>
            </a:r>
            <a:r>
              <a:rPr lang="bg-BG" dirty="0" err="1"/>
              <a:t>потенциометър</a:t>
            </a:r>
            <a:r>
              <a:rPr lang="bg-BG" dirty="0"/>
              <a:t> и светофарна уредба;</a:t>
            </a:r>
          </a:p>
          <a:p>
            <a:r>
              <a:rPr lang="bg-BG" dirty="0"/>
              <a:t>При </a:t>
            </a:r>
            <a:r>
              <a:rPr lang="bg-BG" dirty="0" err="1"/>
              <a:t>опредленеи</a:t>
            </a:r>
            <a:r>
              <a:rPr lang="bg-BG" dirty="0"/>
              <a:t> показания на </a:t>
            </a:r>
            <a:r>
              <a:rPr lang="bg-BG" dirty="0" err="1"/>
              <a:t>потенциометъра</a:t>
            </a:r>
            <a:r>
              <a:rPr lang="bg-BG" dirty="0"/>
              <a:t>, показани в таблицата, да се управляват </a:t>
            </a:r>
            <a:r>
              <a:rPr lang="bg-BG" dirty="0" err="1"/>
              <a:t>светодиодите</a:t>
            </a:r>
            <a:r>
              <a:rPr lang="bg-BG" dirty="0"/>
              <a:t>;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03B8D79B-BC37-F4FA-90C1-A1F26FAD4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372788"/>
              </p:ext>
            </p:extLst>
          </p:nvPr>
        </p:nvGraphicFramePr>
        <p:xfrm>
          <a:off x="2209800" y="4487520"/>
          <a:ext cx="6096000" cy="21872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578224">
                  <a:extLst>
                    <a:ext uri="{9D8B030D-6E8A-4147-A177-3AD203B41FA5}">
                      <a16:colId xmlns:a16="http://schemas.microsoft.com/office/drawing/2014/main" val="1459409252"/>
                    </a:ext>
                  </a:extLst>
                </a:gridCol>
                <a:gridCol w="3517776">
                  <a:extLst>
                    <a:ext uri="{9D8B030D-6E8A-4147-A177-3AD203B41FA5}">
                      <a16:colId xmlns:a16="http://schemas.microsoft.com/office/drawing/2014/main" val="3566066935"/>
                    </a:ext>
                  </a:extLst>
                </a:gridCol>
              </a:tblGrid>
              <a:tr h="43744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ADC </a:t>
                      </a:r>
                      <a:r>
                        <a:rPr lang="bg-BG" b="0" dirty="0">
                          <a:solidFill>
                            <a:srgbClr val="FF0000"/>
                          </a:solidFill>
                        </a:rPr>
                        <a:t>&lt; 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RED</a:t>
                      </a:r>
                      <a:endParaRPr lang="bg-BG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5632537"/>
                  </a:ext>
                </a:extLst>
              </a:tr>
              <a:tr h="43744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300 &lt;= ADC &lt; 400</a:t>
                      </a:r>
                      <a:endParaRPr lang="bg-BG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RED + YELLOW</a:t>
                      </a:r>
                      <a:endParaRPr lang="bg-BG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2763580"/>
                  </a:ext>
                </a:extLst>
              </a:tr>
              <a:tr h="43744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400&lt;= ADC &lt; 800</a:t>
                      </a:r>
                      <a:endParaRPr lang="bg-BG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YELLOW</a:t>
                      </a:r>
                      <a:endParaRPr lang="bg-BG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613623"/>
                  </a:ext>
                </a:extLst>
              </a:tr>
              <a:tr h="43744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800 &lt;= ADC &lt; 900</a:t>
                      </a:r>
                      <a:endParaRPr lang="bg-BG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YELLOW + GREEN</a:t>
                      </a:r>
                      <a:endParaRPr lang="bg-BG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6088877"/>
                  </a:ext>
                </a:extLst>
              </a:tr>
              <a:tr h="43744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900 &lt;= ADC &lt; 1024</a:t>
                      </a:r>
                      <a:endParaRPr lang="bg-BG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GREEN</a:t>
                      </a:r>
                      <a:endParaRPr lang="bg-BG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315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615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E82E75DA-CCD7-4CA6-92E5-D51496CF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u="sng" dirty="0"/>
              <a:t>Проект </a:t>
            </a:r>
            <a:r>
              <a:rPr lang="en-US" b="1" u="sng" dirty="0"/>
              <a:t>Arduino</a:t>
            </a:r>
            <a:endParaRPr lang="bg-BG" b="1" u="sng" dirty="0"/>
          </a:p>
        </p:txBody>
      </p:sp>
      <p:sp>
        <p:nvSpPr>
          <p:cNvPr id="6" name="Контейнер за съдържание 2">
            <a:extLst>
              <a:ext uri="{FF2B5EF4-FFF2-40B4-BE49-F238E27FC236}">
                <a16:creationId xmlns:a16="http://schemas.microsoft.com/office/drawing/2014/main" id="{DC76D6F3-44E0-B40C-F254-BCF7CF28C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5656" y="1700808"/>
            <a:ext cx="7628384" cy="5040560"/>
          </a:xfrm>
        </p:spPr>
        <p:txBody>
          <a:bodyPr/>
          <a:lstStyle/>
          <a:p>
            <a:r>
              <a:rPr lang="ru-RU" dirty="0" err="1"/>
              <a:t>Ардуино</a:t>
            </a:r>
            <a:r>
              <a:rPr lang="ru-RU" dirty="0"/>
              <a:t> е проект с отворен код и </a:t>
            </a:r>
            <a:r>
              <a:rPr lang="ru-RU" dirty="0" err="1"/>
              <a:t>едноименна</a:t>
            </a:r>
            <a:r>
              <a:rPr lang="ru-RU" dirty="0"/>
              <a:t> компания, </a:t>
            </a:r>
            <a:r>
              <a:rPr lang="ru-RU" dirty="0" err="1"/>
              <a:t>произлязла</a:t>
            </a:r>
            <a:r>
              <a:rPr lang="ru-RU" dirty="0"/>
              <a:t> от него, </a:t>
            </a:r>
            <a:r>
              <a:rPr lang="ru-RU" dirty="0" err="1"/>
              <a:t>както</a:t>
            </a:r>
            <a:r>
              <a:rPr lang="ru-RU" dirty="0"/>
              <a:t> и </a:t>
            </a:r>
            <a:r>
              <a:rPr lang="ru-RU" dirty="0" err="1"/>
              <a:t>свързаното</a:t>
            </a:r>
            <a:r>
              <a:rPr lang="ru-RU" dirty="0"/>
              <a:t> с него </a:t>
            </a:r>
            <a:r>
              <a:rPr lang="ru-RU" dirty="0" err="1"/>
              <a:t>потребителско</a:t>
            </a:r>
            <a:r>
              <a:rPr lang="ru-RU" dirty="0"/>
              <a:t> общество</a:t>
            </a:r>
            <a:r>
              <a:rPr lang="en-US" dirty="0"/>
              <a:t>;</a:t>
            </a:r>
            <a:r>
              <a:rPr lang="ru-RU" dirty="0"/>
              <a:t> </a:t>
            </a:r>
            <a:endParaRPr lang="en-US" dirty="0"/>
          </a:p>
          <a:p>
            <a:r>
              <a:rPr lang="ru-RU" dirty="0" err="1"/>
              <a:t>Основната</a:t>
            </a:r>
            <a:r>
              <a:rPr lang="ru-RU" dirty="0"/>
              <a:t> цел е </a:t>
            </a:r>
            <a:r>
              <a:rPr lang="ru-RU" dirty="0" err="1"/>
              <a:t>проектиране</a:t>
            </a:r>
            <a:r>
              <a:rPr lang="ru-RU" dirty="0"/>
              <a:t> и производство на </a:t>
            </a:r>
            <a:r>
              <a:rPr lang="ru-RU" dirty="0" err="1"/>
              <a:t>електронна</a:t>
            </a:r>
            <a:r>
              <a:rPr lang="ru-RU" dirty="0"/>
              <a:t> платформа с </a:t>
            </a:r>
            <a:r>
              <a:rPr lang="ru-RU" dirty="0" err="1"/>
              <a:t>лесен</a:t>
            </a:r>
            <a:r>
              <a:rPr lang="ru-RU" dirty="0"/>
              <a:t> за </a:t>
            </a:r>
            <a:r>
              <a:rPr lang="ru-RU" dirty="0" err="1"/>
              <a:t>ползване</a:t>
            </a:r>
            <a:r>
              <a:rPr lang="ru-RU" dirty="0"/>
              <a:t> свободен </a:t>
            </a:r>
            <a:r>
              <a:rPr lang="ru-RU" dirty="0" err="1"/>
              <a:t>хардуер</a:t>
            </a:r>
            <a:r>
              <a:rPr lang="ru-RU" dirty="0"/>
              <a:t> и </a:t>
            </a:r>
            <a:r>
              <a:rPr lang="ru-RU" dirty="0" err="1"/>
              <a:t>софтуер</a:t>
            </a:r>
            <a:r>
              <a:rPr lang="ru-RU" dirty="0"/>
              <a:t>, </a:t>
            </a:r>
            <a:r>
              <a:rPr lang="ru-RU" dirty="0" err="1"/>
              <a:t>позволяващи</a:t>
            </a:r>
            <a:r>
              <a:rPr lang="ru-RU" dirty="0"/>
              <a:t> </a:t>
            </a:r>
            <a:r>
              <a:rPr lang="ru-RU" dirty="0" err="1"/>
              <a:t>постигането</a:t>
            </a:r>
            <a:r>
              <a:rPr lang="ru-RU" dirty="0"/>
              <a:t> на </a:t>
            </a:r>
            <a:r>
              <a:rPr lang="ru-RU" dirty="0" err="1"/>
              <a:t>интерактивност</a:t>
            </a:r>
            <a:r>
              <a:rPr lang="ru-RU" dirty="0"/>
              <a:t> за </a:t>
            </a:r>
            <a:r>
              <a:rPr lang="ru-RU" dirty="0" err="1"/>
              <a:t>неспециалисти</a:t>
            </a:r>
            <a:r>
              <a:rPr lang="en-US" dirty="0"/>
              <a:t>;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46184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3" y="476672"/>
            <a:ext cx="3787511" cy="6381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1032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u="sng" dirty="0"/>
              <a:t>Задача 4</a:t>
            </a:r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1371600" y="1628800"/>
            <a:ext cx="7772400" cy="1152128"/>
          </a:xfrm>
        </p:spPr>
        <p:txBody>
          <a:bodyPr/>
          <a:lstStyle/>
          <a:p>
            <a:r>
              <a:rPr lang="bg-BG" dirty="0"/>
              <a:t>Да се направи програма за управление на светофарна уредба ;</a:t>
            </a: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780928"/>
            <a:ext cx="4105725" cy="390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295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152" y="620688"/>
            <a:ext cx="6400822" cy="6120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849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Контейнер за съдържание 2">
            <a:extLst>
              <a:ext uri="{FF2B5EF4-FFF2-40B4-BE49-F238E27FC236}">
                <a16:creationId xmlns:a16="http://schemas.microsoft.com/office/drawing/2014/main" id="{1664A414-22C1-D627-CCD4-5FC9EDED1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648" y="1772816"/>
            <a:ext cx="7628384" cy="4114800"/>
          </a:xfrm>
        </p:spPr>
        <p:txBody>
          <a:bodyPr/>
          <a:lstStyle/>
          <a:p>
            <a:r>
              <a:rPr lang="bg-BG" dirty="0"/>
              <a:t>При програмирането на </a:t>
            </a:r>
            <a:r>
              <a:rPr lang="en-US" dirty="0" err="1">
                <a:solidFill>
                  <a:srgbClr val="0070C0"/>
                </a:solidFill>
              </a:rPr>
              <a:t>MicroBit</a:t>
            </a:r>
            <a:r>
              <a:rPr lang="en-US" dirty="0"/>
              <a:t> </a:t>
            </a:r>
            <a:r>
              <a:rPr lang="bg-BG" dirty="0"/>
              <a:t>имаме две основни функции: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SETUP</a:t>
            </a:r>
            <a:r>
              <a:rPr lang="en-US" dirty="0"/>
              <a:t> – </a:t>
            </a:r>
            <a:r>
              <a:rPr lang="bg-BG" dirty="0"/>
              <a:t>функцията се стартира еднократно, при пускане на </a:t>
            </a:r>
            <a:r>
              <a:rPr lang="bg-BG" dirty="0" err="1"/>
              <a:t>микроконтролера</a:t>
            </a:r>
            <a:r>
              <a:rPr lang="bg-BG" dirty="0"/>
              <a:t> и служи за настройване на </a:t>
            </a:r>
            <a:r>
              <a:rPr lang="bg-BG" dirty="0" err="1"/>
              <a:t>микроконтролера</a:t>
            </a:r>
            <a:r>
              <a:rPr lang="bg-BG" dirty="0"/>
              <a:t> и сензорите;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rgbClr val="FF0000"/>
                </a:solidFill>
              </a:rPr>
              <a:t>LOOP</a:t>
            </a:r>
            <a:r>
              <a:rPr lang="bg-BG" dirty="0"/>
              <a:t> – функцията автоматично се стартира през определен интервал от време и изпълнява командите, които са записани в нея;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76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1">
            <a:extLst>
              <a:ext uri="{FF2B5EF4-FFF2-40B4-BE49-F238E27FC236}">
                <a16:creationId xmlns:a16="http://schemas.microsoft.com/office/drawing/2014/main" id="{9AB15B58-4730-D221-F84F-7B95E67D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711" y="620688"/>
            <a:ext cx="6480721" cy="720080"/>
          </a:xfrm>
        </p:spPr>
        <p:txBody>
          <a:bodyPr/>
          <a:lstStyle/>
          <a:p>
            <a:r>
              <a:rPr lang="bg-BG" b="1" u="sng" dirty="0"/>
              <a:t>Блоково програмиране</a:t>
            </a:r>
          </a:p>
        </p:txBody>
      </p:sp>
      <p:sp>
        <p:nvSpPr>
          <p:cNvPr id="5" name="Контейнер за съдържание 2">
            <a:extLst>
              <a:ext uri="{FF2B5EF4-FFF2-40B4-BE49-F238E27FC236}">
                <a16:creationId xmlns:a16="http://schemas.microsoft.com/office/drawing/2014/main" id="{8DE5FD89-0AC8-60EF-5A4B-EC4D37FA0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5656" y="1628800"/>
            <a:ext cx="7628384" cy="5040560"/>
          </a:xfrm>
        </p:spPr>
        <p:txBody>
          <a:bodyPr/>
          <a:lstStyle/>
          <a:p>
            <a:r>
              <a:rPr lang="ru-RU" dirty="0" err="1"/>
              <a:t>Програмирането</a:t>
            </a:r>
            <a:r>
              <a:rPr lang="ru-RU" dirty="0"/>
              <a:t> за </a:t>
            </a:r>
            <a:r>
              <a:rPr lang="ru-RU" dirty="0" err="1"/>
              <a:t>деца</a:t>
            </a:r>
            <a:r>
              <a:rPr lang="ru-RU" dirty="0"/>
              <a:t> се </a:t>
            </a:r>
            <a:r>
              <a:rPr lang="ru-RU" dirty="0" err="1"/>
              <a:t>базира</a:t>
            </a:r>
            <a:r>
              <a:rPr lang="ru-RU" dirty="0"/>
              <a:t> </a:t>
            </a:r>
            <a:r>
              <a:rPr lang="ru-RU" dirty="0" err="1"/>
              <a:t>изцяло</a:t>
            </a:r>
            <a:r>
              <a:rPr lang="ru-RU" dirty="0"/>
              <a:t> на т.н. “блоково” </a:t>
            </a:r>
            <a:r>
              <a:rPr lang="ru-RU" dirty="0" err="1"/>
              <a:t>програмиране</a:t>
            </a:r>
            <a:r>
              <a:rPr lang="ru-RU" dirty="0"/>
              <a:t> - </a:t>
            </a:r>
            <a:r>
              <a:rPr lang="ru-RU" dirty="0" err="1"/>
              <a:t>децата</a:t>
            </a:r>
            <a:r>
              <a:rPr lang="ru-RU" dirty="0"/>
              <a:t> се учат да </a:t>
            </a:r>
            <a:r>
              <a:rPr lang="ru-RU" dirty="0" err="1"/>
              <a:t>програмират</a:t>
            </a:r>
            <a:r>
              <a:rPr lang="ru-RU"/>
              <a:t>, </a:t>
            </a:r>
            <a:r>
              <a:rPr lang="ru-RU" dirty="0" err="1"/>
              <a:t>подреждайки</a:t>
            </a:r>
            <a:r>
              <a:rPr lang="ru-RU" dirty="0"/>
              <a:t> цветни </a:t>
            </a:r>
            <a:r>
              <a:rPr lang="ru-RU" dirty="0" err="1"/>
              <a:t>блокове</a:t>
            </a:r>
            <a:r>
              <a:rPr lang="ru-RU" dirty="0"/>
              <a:t> от код; </a:t>
            </a:r>
          </a:p>
          <a:p>
            <a:r>
              <a:rPr lang="ru-RU" dirty="0" err="1"/>
              <a:t>Визуалното</a:t>
            </a:r>
            <a:r>
              <a:rPr lang="ru-RU" dirty="0"/>
              <a:t> </a:t>
            </a:r>
            <a:r>
              <a:rPr lang="ru-RU" dirty="0" err="1"/>
              <a:t>програмиране</a:t>
            </a:r>
            <a:r>
              <a:rPr lang="ru-RU" dirty="0"/>
              <a:t> </a:t>
            </a:r>
            <a:r>
              <a:rPr lang="ru-RU" dirty="0" err="1"/>
              <a:t>често</a:t>
            </a:r>
            <a:r>
              <a:rPr lang="ru-RU" dirty="0"/>
              <a:t> е </a:t>
            </a:r>
            <a:r>
              <a:rPr lang="ru-RU" dirty="0" err="1"/>
              <a:t>наричано</a:t>
            </a:r>
            <a:r>
              <a:rPr lang="ru-RU" dirty="0"/>
              <a:t> визуален </a:t>
            </a:r>
            <a:r>
              <a:rPr lang="ru-RU" dirty="0" err="1"/>
              <a:t>програмен</a:t>
            </a:r>
            <a:r>
              <a:rPr lang="ru-RU" dirty="0"/>
              <a:t> </a:t>
            </a:r>
            <a:r>
              <a:rPr lang="ru-RU" dirty="0" err="1"/>
              <a:t>език</a:t>
            </a:r>
            <a:r>
              <a:rPr lang="ru-RU" dirty="0"/>
              <a:t>; </a:t>
            </a:r>
          </a:p>
          <a:p>
            <a:r>
              <a:rPr lang="ru-RU" dirty="0" err="1"/>
              <a:t>Във</a:t>
            </a:r>
            <a:r>
              <a:rPr lang="ru-RU" dirty="0"/>
              <a:t> </a:t>
            </a:r>
            <a:r>
              <a:rPr lang="ru-RU" dirty="0" err="1"/>
              <a:t>всеки</a:t>
            </a:r>
            <a:r>
              <a:rPr lang="ru-RU" dirty="0"/>
              <a:t> един блок е записано определено количество </a:t>
            </a:r>
            <a:r>
              <a:rPr lang="ru-RU" dirty="0" err="1"/>
              <a:t>програмен</a:t>
            </a:r>
            <a:r>
              <a:rPr lang="ru-RU" dirty="0"/>
              <a:t> код;</a:t>
            </a:r>
          </a:p>
          <a:p>
            <a:r>
              <a:rPr lang="ru-RU" dirty="0" err="1"/>
              <a:t>Всеки</a:t>
            </a:r>
            <a:r>
              <a:rPr lang="ru-RU" dirty="0"/>
              <a:t> блок </a:t>
            </a:r>
            <a:r>
              <a:rPr lang="ru-RU" dirty="0" err="1"/>
              <a:t>може</a:t>
            </a:r>
            <a:r>
              <a:rPr lang="ru-RU" dirty="0"/>
              <a:t> да се </a:t>
            </a:r>
            <a:r>
              <a:rPr lang="ru-RU" dirty="0" err="1"/>
              <a:t>свързва</a:t>
            </a:r>
            <a:r>
              <a:rPr lang="ru-RU" dirty="0"/>
              <a:t> само с </a:t>
            </a:r>
            <a:r>
              <a:rPr lang="ru-RU" dirty="0" err="1"/>
              <a:t>определени</a:t>
            </a:r>
            <a:r>
              <a:rPr lang="ru-RU" dirty="0"/>
              <a:t> </a:t>
            </a:r>
            <a:r>
              <a:rPr lang="ru-RU" dirty="0" err="1"/>
              <a:t>други</a:t>
            </a:r>
            <a:r>
              <a:rPr lang="ru-RU" dirty="0"/>
              <a:t> </a:t>
            </a:r>
            <a:r>
              <a:rPr lang="ru-RU" dirty="0" err="1"/>
              <a:t>блокове</a:t>
            </a:r>
            <a:r>
              <a:rPr lang="ru-RU" dirty="0"/>
              <a:t>;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540507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DA11C76-7BC8-A24D-1419-DC175633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681" y="620688"/>
            <a:ext cx="7234832" cy="720080"/>
          </a:xfrm>
        </p:spPr>
        <p:txBody>
          <a:bodyPr/>
          <a:lstStyle/>
          <a:p>
            <a:r>
              <a:rPr lang="bg-BG" b="1" u="sng" dirty="0"/>
              <a:t>Среда за програмиране </a:t>
            </a:r>
            <a:r>
              <a:rPr lang="en-US" b="1" u="sng" dirty="0"/>
              <a:t>Mind+</a:t>
            </a:r>
            <a:endParaRPr lang="bg-BG" b="1" u="sn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F3940A2-1D27-16D1-6776-FE29989B8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28800"/>
            <a:ext cx="7772400" cy="5229200"/>
          </a:xfrm>
        </p:spPr>
        <p:txBody>
          <a:bodyPr/>
          <a:lstStyle/>
          <a:p>
            <a:r>
              <a:rPr lang="en-US" sz="3000" dirty="0">
                <a:solidFill>
                  <a:srgbClr val="FF3300"/>
                </a:solidFill>
              </a:rPr>
              <a:t>Mind+</a:t>
            </a:r>
            <a:r>
              <a:rPr lang="en-US" sz="3000" dirty="0"/>
              <a:t> </a:t>
            </a:r>
            <a:r>
              <a:rPr lang="bg-BG" sz="3000" dirty="0"/>
              <a:t>представлява интегрирана среда за програмиране, която включва възможност за работа със среда </a:t>
            </a:r>
            <a:r>
              <a:rPr lang="en-US" sz="3000" dirty="0"/>
              <a:t>SCRATCH, </a:t>
            </a:r>
            <a:r>
              <a:rPr lang="bg-BG" sz="3000" dirty="0"/>
              <a:t>среда </a:t>
            </a:r>
            <a:r>
              <a:rPr lang="en-US" sz="3000" dirty="0"/>
              <a:t>Mind+ </a:t>
            </a:r>
            <a:r>
              <a:rPr lang="bg-BG" sz="3000" dirty="0"/>
              <a:t>и</a:t>
            </a:r>
            <a:r>
              <a:rPr lang="en-US" sz="3000" dirty="0"/>
              <a:t> </a:t>
            </a:r>
            <a:r>
              <a:rPr lang="bg-BG" sz="3000" dirty="0"/>
              <a:t>среда за програмиране </a:t>
            </a:r>
            <a:r>
              <a:rPr lang="en-US" sz="3000" dirty="0"/>
              <a:t>Mind+ </a:t>
            </a:r>
            <a:r>
              <a:rPr lang="bg-BG" sz="3000" dirty="0"/>
              <a:t>с </a:t>
            </a:r>
            <a:r>
              <a:rPr lang="en-US" sz="3000" dirty="0"/>
              <a:t>Python;</a:t>
            </a:r>
          </a:p>
          <a:p>
            <a:r>
              <a:rPr lang="bg-BG" sz="3000" dirty="0"/>
              <a:t>Средата за програмиране </a:t>
            </a:r>
            <a:r>
              <a:rPr lang="en-US" sz="3000" dirty="0"/>
              <a:t>Mind+ </a:t>
            </a:r>
            <a:r>
              <a:rPr lang="bg-BG" sz="3000" dirty="0"/>
              <a:t>има интегриран редактор за писане на код, който има </a:t>
            </a:r>
            <a:r>
              <a:rPr lang="bg-BG" sz="3000" dirty="0" smtClean="0"/>
              <a:t>собствен </a:t>
            </a:r>
            <a:r>
              <a:rPr lang="bg-BG" sz="3000" dirty="0" err="1"/>
              <a:t>буутлодър</a:t>
            </a:r>
            <a:r>
              <a:rPr lang="bg-BG" sz="3000" dirty="0"/>
              <a:t> за зареждане на кода в микроконтролерите;</a:t>
            </a:r>
          </a:p>
          <a:p>
            <a:r>
              <a:rPr lang="en-US" sz="3000" dirty="0">
                <a:solidFill>
                  <a:srgbClr val="FF3300"/>
                </a:solidFill>
              </a:rPr>
              <a:t>Mind+</a:t>
            </a:r>
            <a:r>
              <a:rPr lang="en-US" sz="3000" dirty="0"/>
              <a:t> </a:t>
            </a:r>
            <a:r>
              <a:rPr lang="bg-BG" sz="3000" dirty="0"/>
              <a:t>поддържа работа с над 10 вида микроконтролери и над 30 вида роботи и разширителни платки;</a:t>
            </a:r>
          </a:p>
        </p:txBody>
      </p:sp>
    </p:spTree>
    <p:extLst>
      <p:ext uri="{BB962C8B-B14F-4D97-AF65-F5344CB8AC3E}">
        <p14:creationId xmlns:p14="http://schemas.microsoft.com/office/powerpoint/2010/main" val="3513766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"/>
</p:tagLst>
</file>

<file path=ppt/theme/theme1.xml><?xml version="1.0" encoding="utf-8"?>
<a:theme xmlns:a="http://schemas.openxmlformats.org/drawingml/2006/main" name="anchev_2017">
  <a:themeElements>
    <a:clrScheme name="Cactus 2">
      <a:dk1>
        <a:srgbClr val="000000"/>
      </a:dk1>
      <a:lt1>
        <a:srgbClr val="FFFFFF"/>
      </a:lt1>
      <a:dk2>
        <a:srgbClr val="000000"/>
      </a:dk2>
      <a:lt2>
        <a:srgbClr val="006600"/>
      </a:lt2>
      <a:accent1>
        <a:srgbClr val="F5EBC1"/>
      </a:accent1>
      <a:accent2>
        <a:srgbClr val="FFCC00"/>
      </a:accent2>
      <a:accent3>
        <a:srgbClr val="FFFFFF"/>
      </a:accent3>
      <a:accent4>
        <a:srgbClr val="000000"/>
      </a:accent4>
      <a:accent5>
        <a:srgbClr val="F9F3DD"/>
      </a:accent5>
      <a:accent6>
        <a:srgbClr val="E7B900"/>
      </a:accent6>
      <a:hlink>
        <a:srgbClr val="D4876C"/>
      </a:hlink>
      <a:folHlink>
        <a:srgbClr val="B2B2B2"/>
      </a:folHlink>
    </a:clrScheme>
    <a:fontScheme name="Cactu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actus 1">
        <a:dk1>
          <a:srgbClr val="FF9900"/>
        </a:dk1>
        <a:lt1>
          <a:srgbClr val="FFFFCC"/>
        </a:lt1>
        <a:dk2>
          <a:srgbClr val="000000"/>
        </a:dk2>
        <a:lt2>
          <a:srgbClr val="FFCC00"/>
        </a:lt2>
        <a:accent1>
          <a:srgbClr val="6B6253"/>
        </a:accent1>
        <a:accent2>
          <a:srgbClr val="72543E"/>
        </a:accent2>
        <a:accent3>
          <a:srgbClr val="AAAAAA"/>
        </a:accent3>
        <a:accent4>
          <a:srgbClr val="DADAAE"/>
        </a:accent4>
        <a:accent5>
          <a:srgbClr val="BAB7B3"/>
        </a:accent5>
        <a:accent6>
          <a:srgbClr val="674B37"/>
        </a:accent6>
        <a:hlink>
          <a:srgbClr val="DA988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ctus 2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F5EBC1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9F3DD"/>
        </a:accent5>
        <a:accent6>
          <a:srgbClr val="E7B900"/>
        </a:accent6>
        <a:hlink>
          <a:srgbClr val="D4876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ctus 3">
        <a:dk1>
          <a:srgbClr val="000000"/>
        </a:dk1>
        <a:lt1>
          <a:srgbClr val="FFFFFF"/>
        </a:lt1>
        <a:dk2>
          <a:srgbClr val="000000"/>
        </a:dk2>
        <a:lt2>
          <a:srgbClr val="292929"/>
        </a:lt2>
        <a:accent1>
          <a:srgbClr val="EAEAEA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878787"/>
        </a:accent6>
        <a:hlink>
          <a:srgbClr val="5F5F5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ctus 4">
        <a:dk1>
          <a:srgbClr val="000000"/>
        </a:dk1>
        <a:lt1>
          <a:srgbClr val="FFFFFF"/>
        </a:lt1>
        <a:dk2>
          <a:srgbClr val="000000"/>
        </a:dk2>
        <a:lt2>
          <a:srgbClr val="006600"/>
        </a:lt2>
        <a:accent1>
          <a:srgbClr val="D8EBB3"/>
        </a:accent1>
        <a:accent2>
          <a:srgbClr val="CCCC00"/>
        </a:accent2>
        <a:accent3>
          <a:srgbClr val="FFFFFF"/>
        </a:accent3>
        <a:accent4>
          <a:srgbClr val="000000"/>
        </a:accent4>
        <a:accent5>
          <a:srgbClr val="E9F3D6"/>
        </a:accent5>
        <a:accent6>
          <a:srgbClr val="B9B900"/>
        </a:accent6>
        <a:hlink>
          <a:srgbClr val="FFBE7D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ctus 5">
        <a:dk1>
          <a:srgbClr val="000000"/>
        </a:dk1>
        <a:lt1>
          <a:srgbClr val="E5D3B3"/>
        </a:lt1>
        <a:dk2>
          <a:srgbClr val="800000"/>
        </a:dk2>
        <a:lt2>
          <a:srgbClr val="009900"/>
        </a:lt2>
        <a:accent1>
          <a:srgbClr val="D5B095"/>
        </a:accent1>
        <a:accent2>
          <a:srgbClr val="E28666"/>
        </a:accent2>
        <a:accent3>
          <a:srgbClr val="F0E6D6"/>
        </a:accent3>
        <a:accent4>
          <a:srgbClr val="000000"/>
        </a:accent4>
        <a:accent5>
          <a:srgbClr val="E7D4C8"/>
        </a:accent5>
        <a:accent6>
          <a:srgbClr val="CD795C"/>
        </a:accent6>
        <a:hlink>
          <a:srgbClr val="B75735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ctus 6">
        <a:dk1>
          <a:srgbClr val="99CC00"/>
        </a:dk1>
        <a:lt1>
          <a:srgbClr val="FFFFFF"/>
        </a:lt1>
        <a:dk2>
          <a:srgbClr val="51399D"/>
        </a:dk2>
        <a:lt2>
          <a:srgbClr val="FFFFCC"/>
        </a:lt2>
        <a:accent1>
          <a:srgbClr val="877CAA"/>
        </a:accent1>
        <a:accent2>
          <a:srgbClr val="000058"/>
        </a:accent2>
        <a:accent3>
          <a:srgbClr val="B3AECC"/>
        </a:accent3>
        <a:accent4>
          <a:srgbClr val="DADADA"/>
        </a:accent4>
        <a:accent5>
          <a:srgbClr val="C3BFD2"/>
        </a:accent5>
        <a:accent6>
          <a:srgbClr val="00004F"/>
        </a:accent6>
        <a:hlink>
          <a:srgbClr val="FFCC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anchev_2017</Template>
  <TotalTime>1421</TotalTime>
  <Words>1285</Words>
  <Application>Microsoft Office PowerPoint</Application>
  <PresentationFormat>Презентация на цял екран (4:3)</PresentationFormat>
  <Paragraphs>184</Paragraphs>
  <Slides>62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62</vt:i4>
      </vt:variant>
    </vt:vector>
  </HeadingPairs>
  <TitlesOfParts>
    <vt:vector size="66" baseType="lpstr">
      <vt:lpstr>Arial Narrow</vt:lpstr>
      <vt:lpstr>Times New Roman</vt:lpstr>
      <vt:lpstr>Wingdings</vt:lpstr>
      <vt:lpstr>anchev_2017</vt:lpstr>
      <vt:lpstr>Презентация на PowerPoint</vt:lpstr>
      <vt:lpstr>Общи сведения за MicroBit</vt:lpstr>
      <vt:lpstr>Карта на пиновете</vt:lpstr>
      <vt:lpstr>Презентация на PowerPoint</vt:lpstr>
      <vt:lpstr>Програмиране</vt:lpstr>
      <vt:lpstr>Проект Arduino</vt:lpstr>
      <vt:lpstr>Презентация на PowerPoint</vt:lpstr>
      <vt:lpstr>Блоково програмиране</vt:lpstr>
      <vt:lpstr>Среда за програмиране Mind+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Зареждане на код</vt:lpstr>
      <vt:lpstr>Micro: IO-BOX</vt:lpstr>
      <vt:lpstr>Презентация на PowerPoint</vt:lpstr>
      <vt:lpstr>Разширителна платка</vt:lpstr>
      <vt:lpstr>Презентация на PowerPoint</vt:lpstr>
      <vt:lpstr>Сериен терминал</vt:lpstr>
      <vt:lpstr>Презентация на PowerPoint</vt:lpstr>
      <vt:lpstr>Презентация на PowerPoint</vt:lpstr>
      <vt:lpstr>Цифров сигнал</vt:lpstr>
      <vt:lpstr>Презентация на PowerPoint</vt:lpstr>
      <vt:lpstr>Презентация на PowerPoint</vt:lpstr>
      <vt:lpstr>Презентация на PowerPoint</vt:lpstr>
      <vt:lpstr>Аналогов сигнал</vt:lpstr>
      <vt:lpstr>Презентация на PowerPoint</vt:lpstr>
      <vt:lpstr>Променлива</vt:lpstr>
      <vt:lpstr>Потенциометър</vt:lpstr>
      <vt:lpstr>Презентация на PowerPoint</vt:lpstr>
      <vt:lpstr>Презентация на PowerPoint</vt:lpstr>
      <vt:lpstr>Зумер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LEDs DOT SCREEN</vt:lpstr>
      <vt:lpstr>Математически оператори</vt:lpstr>
      <vt:lpstr>Презентация на PowerPoint</vt:lpstr>
      <vt:lpstr>Презентация на PowerPoint</vt:lpstr>
      <vt:lpstr>Условна структура</vt:lpstr>
      <vt:lpstr>Презентация на PowerPoint</vt:lpstr>
      <vt:lpstr>Оператори за сравнение</vt:lpstr>
      <vt:lpstr>Презентация на PowerPoint</vt:lpstr>
      <vt:lpstr>Презентация на PowerPoint</vt:lpstr>
      <vt:lpstr>Сензор за светлина LDR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Светофар</vt:lpstr>
      <vt:lpstr>Презентация на PowerPoint</vt:lpstr>
      <vt:lpstr>Презентация на PowerPoint</vt:lpstr>
      <vt:lpstr>Задача 1</vt:lpstr>
      <vt:lpstr>Презентация на PowerPoint</vt:lpstr>
      <vt:lpstr>Задача 2</vt:lpstr>
      <vt:lpstr>Презентация на PowerPoint</vt:lpstr>
      <vt:lpstr>Задача 3</vt:lpstr>
      <vt:lpstr>Презентация на PowerPoint</vt:lpstr>
      <vt:lpstr>Задача 4</vt:lpstr>
      <vt:lpstr>Презентация на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anchevab</dc:creator>
  <cp:lastModifiedBy>Антон Б. Анчев</cp:lastModifiedBy>
  <cp:revision>219</cp:revision>
  <cp:lastPrinted>1601-01-01T00:00:00Z</cp:lastPrinted>
  <dcterms:created xsi:type="dcterms:W3CDTF">2018-06-24T14:58:01Z</dcterms:created>
  <dcterms:modified xsi:type="dcterms:W3CDTF">2022-08-21T10:28:20Z</dcterms:modified>
</cp:coreProperties>
</file>